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445" r:id="rId2"/>
    <p:sldId id="1288" r:id="rId3"/>
    <p:sldId id="1444" r:id="rId4"/>
    <p:sldId id="1418" r:id="rId5"/>
    <p:sldId id="1420" r:id="rId6"/>
    <p:sldId id="1440" r:id="rId7"/>
    <p:sldId id="1493" r:id="rId8"/>
    <p:sldId id="1494" r:id="rId9"/>
    <p:sldId id="1495" r:id="rId10"/>
    <p:sldId id="1499" r:id="rId11"/>
    <p:sldId id="1505" r:id="rId12"/>
    <p:sldId id="1542" r:id="rId13"/>
    <p:sldId id="1511" r:id="rId14"/>
    <p:sldId id="1515" r:id="rId15"/>
    <p:sldId id="1518" r:id="rId16"/>
    <p:sldId id="1519" r:id="rId17"/>
    <p:sldId id="1522" r:id="rId18"/>
    <p:sldId id="1525" r:id="rId19"/>
    <p:sldId id="1526" r:id="rId20"/>
    <p:sldId id="1528" r:id="rId21"/>
    <p:sldId id="1527" r:id="rId22"/>
    <p:sldId id="1529" r:id="rId23"/>
    <p:sldId id="1530" r:id="rId24"/>
    <p:sldId id="1531" r:id="rId25"/>
    <p:sldId id="1532" r:id="rId26"/>
    <p:sldId id="1543" r:id="rId27"/>
    <p:sldId id="2325" r:id="rId28"/>
    <p:sldId id="2326" r:id="rId29"/>
    <p:sldId id="2327" r:id="rId30"/>
    <p:sldId id="2328" r:id="rId31"/>
    <p:sldId id="2329" r:id="rId32"/>
    <p:sldId id="2330" r:id="rId33"/>
    <p:sldId id="2331" r:id="rId34"/>
    <p:sldId id="2332" r:id="rId35"/>
    <p:sldId id="1547" r:id="rId36"/>
    <p:sldId id="2333" r:id="rId37"/>
    <p:sldId id="1500" r:id="rId38"/>
    <p:sldId id="1548" r:id="rId39"/>
    <p:sldId id="1549" r:id="rId40"/>
    <p:sldId id="1550" r:id="rId41"/>
    <p:sldId id="2334" r:id="rId42"/>
    <p:sldId id="1481" r:id="rId43"/>
    <p:sldId id="2335" r:id="rId44"/>
    <p:sldId id="2336" r:id="rId45"/>
    <p:sldId id="1484" r:id="rId46"/>
    <p:sldId id="2337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66" autoAdjust="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65E74C-0388-460B-8A1A-12262F716AB4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12EA6-5A00-4649-A385-8C3D605DC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41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>
            <a:extLst>
              <a:ext uri="{FF2B5EF4-FFF2-40B4-BE49-F238E27FC236}">
                <a16:creationId xmlns:a16="http://schemas.microsoft.com/office/drawing/2014/main" id="{2214FF63-7E78-4CEA-B78B-294BDB7C41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>
            <a:extLst>
              <a:ext uri="{FF2B5EF4-FFF2-40B4-BE49-F238E27FC236}">
                <a16:creationId xmlns:a16="http://schemas.microsoft.com/office/drawing/2014/main" id="{999858BC-515F-4514-A470-A99FA05D13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>
            <a:extLst>
              <a:ext uri="{FF2B5EF4-FFF2-40B4-BE49-F238E27FC236}">
                <a16:creationId xmlns:a16="http://schemas.microsoft.com/office/drawing/2014/main" id="{DB2CFB14-3F96-47B7-9206-1409F9E89C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22AA93-F3F5-44B4-89DC-39F3993E7439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47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409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737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817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797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656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435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283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816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465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396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7780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248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5431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7236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900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4201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0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887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314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2189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911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0017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4329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9078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9855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513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9685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4933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245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2930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7730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124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2564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093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7263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2753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131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8867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3669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654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519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161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700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169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552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38839-3093-4729-8FEC-B8F7E98C0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6451D4-D3E9-4B1A-95FF-7D3B8AF5E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3796E7-D825-4C6E-BB57-A7CD8789F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09B286-5F09-4022-9FBE-42A79B11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B49831-1415-4A89-9C0F-0B710298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94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B03DE-A4A4-4F0A-A9BD-028DD3FCE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4C1679-A24E-4034-B873-263855CD3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D25EB0-BC97-43A3-83EE-556D5C864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A40581-EA82-4D2B-98B5-74D4D112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9EE154-45E0-4D8D-8A71-8D4CF08FF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673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CEE343A-5B65-4716-95F1-9E48DCD8C9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6F6630-FD54-4703-A7DD-DF2E514B5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43D9D7-7F8E-4C14-8CA9-F338013DD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EEFCF-892B-49DF-A6EE-D431C832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F0452-FBD7-4399-AEDE-FC430C2E6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282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D73D5CAC-F429-4F2F-9F7B-6223C359040B}"/>
              </a:ext>
            </a:extLst>
          </p:cNvPr>
          <p:cNvSpPr txBox="1"/>
          <p:nvPr userDrawn="1"/>
        </p:nvSpPr>
        <p:spPr>
          <a:xfrm>
            <a:off x="76200" y="117475"/>
            <a:ext cx="1701800" cy="676275"/>
          </a:xfrm>
          <a:prstGeom prst="rect">
            <a:avLst/>
          </a:prstGeom>
          <a:noFill/>
        </p:spPr>
        <p:txBody>
          <a:bodyPr lIns="121900" tIns="60949" rIns="121900" bIns="60949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598" b="1" spc="-150" dirty="0">
                <a:solidFill>
                  <a:schemeClr val="accent1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3598" b="1" spc="-150" dirty="0">
              <a:solidFill>
                <a:schemeClr val="accent1"/>
              </a:solid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44DE135-33BF-4676-B43F-8AA62673A58B}"/>
              </a:ext>
            </a:extLst>
          </p:cNvPr>
          <p:cNvCxnSpPr/>
          <p:nvPr userDrawn="1"/>
        </p:nvCxnSpPr>
        <p:spPr>
          <a:xfrm>
            <a:off x="1562100" y="693738"/>
            <a:ext cx="10629900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65028"/>
      </p:ext>
    </p:extLst>
  </p:cSld>
  <p:clrMapOvr>
    <a:masterClrMapping/>
  </p:clrMapOvr>
  <p:transition spd="slow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F371C-923A-4556-89D9-6D9283A0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F452F5-C1B4-4538-A3E8-6DDD4E3FA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AD3449-79F7-4668-B887-D81CE8C8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D3B59D-BF5B-4DBC-9568-C8AAA663B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140E4E-BBD4-4D8B-98E4-EA30CF02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86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BCA1D-712E-4F01-BAE5-8839C0DA0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AE37AA-2A2A-48D0-8688-D6F59D667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0A6700-85CF-420A-ABAE-FF91735ED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62237A-DAB1-4E98-8B5B-CC1845DB6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5D0C69-48ED-4B44-A7D1-9AE23383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40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06A286-E7EE-4D49-B4B0-76832A50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139823-13D0-4FEF-A29A-E79B58662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9679F6-6354-42A0-8470-199F28220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8206FB-A032-418A-BB97-4CE861AB4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238BE2-4D63-4513-89E9-8162B99BA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67CBF8-AFBC-4D68-AF29-C94A9700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45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09053-D199-4CC7-98FA-E112AB4B4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2E4443-2D08-45C3-A860-96FD1AF4F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96351A-C85B-412D-9175-4D3FD33ED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91DAADB-9A7A-4973-AE1B-CED0F83089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2AFD96D-F559-4505-952C-8BA09BFA93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05D621F-C4F8-4B34-A7F6-16826D050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1B6E70F-70C0-4744-BA5C-79003E6B7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1C0EED7-721D-410A-8683-671A021E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760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05F9F-E778-4AF2-97CA-47B468DC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461C9F-E0FE-424D-BAD5-9433FCE03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C30F9B-24B1-4F3C-B51F-EF11DC105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1B3E22-D4E5-4B77-801C-2F976DDD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25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BE8AAB-8A93-4DA4-91BB-AA1694AF7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338EE8-71EA-462E-A54F-FCC3FC6F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7FFFDF-496B-4AE6-A7F6-4838B6C69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82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B799E-158D-4F13-B1D8-75C44E562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B3B7AF-9C05-48B9-B50C-1D3595D5E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F83C59-6E43-49DE-9EA3-A9A734C2F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972035-E581-4546-A646-9CE73C3E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16B245-4FB7-4C26-88C6-480F93289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EA37DF-1C3E-4187-9F19-56F9CF40D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317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9CBD2-48C7-4DD4-85B9-665DB9CA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43F06E-1C36-4C66-9E8E-1B38D38BBD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2AACA3-D5EA-4976-B46A-426D9DD6B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97B16B-9109-428A-AA9F-6433D823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A6ED09-92F3-4027-B4D7-6B8809BE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EE1814-E277-48BF-A37C-B8DC23077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02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1591E61-2795-47C4-BFA6-697F942D9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4E90BB-9C04-4BA4-8EBF-3BD6F7FF9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86B6A8-6B45-45E5-A763-39B87EACB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54364-00D7-41EA-9F35-087FAD37449B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F0F76C-578E-4398-A65C-C96041DE22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81C9BE-7819-4C7C-BFE7-801F21DF3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03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4">
            <a:extLst>
              <a:ext uri="{FF2B5EF4-FFF2-40B4-BE49-F238E27FC236}">
                <a16:creationId xmlns:a16="http://schemas.microsoft.com/office/drawing/2014/main" id="{13E189C7-8218-4052-85AE-E01EC1124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3073">
            <a:extLst>
              <a:ext uri="{FF2B5EF4-FFF2-40B4-BE49-F238E27FC236}">
                <a16:creationId xmlns:a16="http://schemas.microsoft.com/office/drawing/2014/main" id="{F7D2571E-1D87-457C-8CCC-C3C98F94D652}"/>
              </a:ext>
            </a:extLst>
          </p:cNvPr>
          <p:cNvSpPr>
            <a:spLocks noGrp="1"/>
          </p:cNvSpPr>
          <p:nvPr/>
        </p:nvSpPr>
        <p:spPr>
          <a:xfrm>
            <a:off x="2390775" y="3140075"/>
            <a:ext cx="7772400" cy="9509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noProof="1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" panose="02010609060101010101" charset="-122"/>
                <a:ea typeface="KaiTi" panose="02010609060101010101" charset="-122"/>
                <a:cs typeface="Times New Roman" panose="02020603050405020304" pitchFamily="2" charset="0"/>
              </a:rPr>
              <a:t>离散数学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noProof="1">
                <a:solidFill>
                  <a:srgbClr val="0066FF"/>
                </a:solidFill>
                <a:latin typeface="Arial Black" panose="020B0A04020102020204" charset="0"/>
                <a:ea typeface="+mn-ea"/>
                <a:cs typeface="Times New Roman" panose="02020603050405020304" pitchFamily="2" charset="0"/>
              </a:rPr>
              <a:t>Discrete Mathematics</a:t>
            </a:r>
          </a:p>
        </p:txBody>
      </p:sp>
      <p:sp>
        <p:nvSpPr>
          <p:cNvPr id="4100" name="矩形 3074">
            <a:extLst>
              <a:ext uri="{FF2B5EF4-FFF2-40B4-BE49-F238E27FC236}">
                <a16:creationId xmlns:a16="http://schemas.microsoft.com/office/drawing/2014/main" id="{AA238628-3C73-45C1-88BF-CA2DFF4F68C6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485900" y="4337050"/>
            <a:ext cx="9104313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endParaRPr lang="zh-CN" altLang="en-US" sz="2400">
              <a:solidFill>
                <a:srgbClr val="0066FF"/>
              </a:solidFill>
              <a:latin typeface="Segoe UI Semibold" panose="020B0702040204020203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endParaRPr lang="zh-CN" altLang="en-US" sz="2400">
              <a:solidFill>
                <a:srgbClr val="0066FF"/>
              </a:solidFill>
              <a:latin typeface="Segoe UI Semibold" panose="020B0702040204020203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2400" b="1">
                <a:solidFill>
                  <a:srgbClr val="A5002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计算机学院 </a:t>
            </a:r>
          </a:p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2400" b="1">
                <a:solidFill>
                  <a:srgbClr val="A5002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吴亦奇  </a:t>
            </a:r>
            <a:r>
              <a:rPr lang="en-US" altLang="zh-CN" sz="2400">
                <a:solidFill>
                  <a:srgbClr val="A50021"/>
                </a:solidFill>
                <a:latin typeface="Segoe UI Semibold" panose="020B0702040204020203" pitchFamily="34" charset="0"/>
                <a:ea typeface="宋体" panose="02010600030101010101" pitchFamily="2" charset="-122"/>
              </a:rPr>
              <a:t>wuyq</a:t>
            </a:r>
            <a:r>
              <a:rPr lang="zh-CN" altLang="en-US" sz="2400">
                <a:solidFill>
                  <a:srgbClr val="A50021"/>
                </a:solidFill>
                <a:latin typeface="Segoe UI Semibold" panose="020B0702040204020203" pitchFamily="34" charset="0"/>
                <a:ea typeface="宋体" panose="02010600030101010101" pitchFamily="2" charset="-122"/>
              </a:rPr>
              <a:t>@cug.edu.cn</a:t>
            </a:r>
            <a:endParaRPr lang="zh-CN" altLang="en-US" sz="3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101" name="内容占位符 3076">
            <a:extLst>
              <a:ext uri="{FF2B5EF4-FFF2-40B4-BE49-F238E27FC236}">
                <a16:creationId xmlns:a16="http://schemas.microsoft.com/office/drawing/2014/main" id="{31156996-2154-42A9-9D69-9E3C40E3A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1052513"/>
            <a:ext cx="9137650" cy="168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21093"/>
      </p:ext>
    </p:extLst>
  </p:cSld>
  <p:clrMapOvr>
    <a:masterClrMapping/>
  </p:clrMapOvr>
  <p:transition spd="slow" advTm="0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0E7C0C-6538-4383-A06C-3B3E7E3DE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562" y="1324169"/>
            <a:ext cx="7256780" cy="490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34115"/>
      </p:ext>
    </p:extLst>
  </p:cSld>
  <p:clrMapOvr>
    <a:masterClrMapping/>
  </p:clrMapOvr>
  <p:transition spd="slow" advTm="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B8A4B9-3000-42ED-AE75-A418ADD77315}"/>
              </a:ext>
            </a:extLst>
          </p:cNvPr>
          <p:cNvSpPr txBox="1"/>
          <p:nvPr/>
        </p:nvSpPr>
        <p:spPr>
          <a:xfrm>
            <a:off x="2006742" y="1690832"/>
            <a:ext cx="52495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US" altLang="zh-CN" sz="2800" dirty="0"/>
          </a:p>
          <a:p>
            <a:r>
              <a:rPr lang="zh-CN" altLang="en-US" sz="2800" dirty="0"/>
              <a:t>若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|A|=m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|B|=n</a:t>
            </a: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|=</a:t>
            </a:r>
            <a:endParaRPr lang="en-US" altLang="zh-CN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CA3D3F7-A2D4-492C-AE8E-AB3CDEB9C0D8}"/>
              </a:ext>
            </a:extLst>
          </p:cNvPr>
          <p:cNvSpPr/>
          <p:nvPr/>
        </p:nvSpPr>
        <p:spPr>
          <a:xfrm>
            <a:off x="2942446" y="3362980"/>
            <a:ext cx="5373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75831684"/>
      </p:ext>
    </p:extLst>
  </p:cSld>
  <p:clrMapOvr>
    <a:masterClrMapping/>
  </p:clrMapOvr>
  <p:transition spd="slow" advTm="0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80651DA-2820-4399-8FF6-1CE66E8760F6}"/>
              </a:ext>
            </a:extLst>
          </p:cNvPr>
          <p:cNvSpPr txBox="1">
            <a:spLocks noChangeArrowheads="1"/>
          </p:cNvSpPr>
          <p:nvPr/>
        </p:nvSpPr>
        <p:spPr>
          <a:xfrm>
            <a:off x="1571625" y="1305881"/>
            <a:ext cx="9383420" cy="1023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宋体" panose="02010600030101010101" pitchFamily="2" charset="-122"/>
              </a:rPr>
              <a:t>函数是一种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特殊的关系</a:t>
            </a:r>
            <a:r>
              <a:rPr lang="zh-CN" altLang="en-US" dirty="0">
                <a:latin typeface="宋体" panose="02010600030101010101" pitchFamily="2" charset="-122"/>
              </a:rPr>
              <a:t>，它与一般关系比较具备如下差别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：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12BE34D-370A-4483-94DC-40D997054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0779" y="2090121"/>
            <a:ext cx="8989596" cy="4524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spAutoFit/>
          </a:bodyPr>
          <a:lstStyle>
            <a:lvl1pPr marL="533400" indent="-5334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FF00"/>
              </a:buClr>
            </a:pPr>
            <a:r>
              <a:rPr lang="en-US" altLang="zh-CN" sz="2800" dirty="0">
                <a:latin typeface="+mn-lt"/>
                <a:ea typeface="黑体" panose="02010609060101010101" pitchFamily="49" charset="-122"/>
              </a:rPr>
              <a:t>1) </a:t>
            </a:r>
            <a:r>
              <a:rPr lang="zh-CN" altLang="en-US" sz="2800" dirty="0">
                <a:latin typeface="+mn-lt"/>
                <a:ea typeface="黑体" panose="02010609060101010101" pitchFamily="49" charset="-122"/>
              </a:rPr>
              <a:t>从</a:t>
            </a:r>
            <a:r>
              <a:rPr lang="en-US" altLang="zh-CN" sz="2800" dirty="0">
                <a:latin typeface="+mn-lt"/>
                <a:ea typeface="黑体" panose="02010609060101010101" pitchFamily="49" charset="-122"/>
              </a:rPr>
              <a:t>A</a:t>
            </a:r>
            <a:r>
              <a:rPr lang="zh-CN" altLang="en-US" sz="2800" dirty="0">
                <a:latin typeface="+mn-lt"/>
                <a:ea typeface="黑体" panose="02010609060101010101" pitchFamily="49" charset="-122"/>
              </a:rPr>
              <a:t>到</a:t>
            </a:r>
            <a:r>
              <a:rPr lang="en-US" altLang="zh-CN" sz="2800" dirty="0">
                <a:latin typeface="+mn-lt"/>
                <a:ea typeface="黑体" panose="02010609060101010101" pitchFamily="49" charset="-122"/>
              </a:rPr>
              <a:t>B</a:t>
            </a:r>
            <a:r>
              <a:rPr lang="zh-CN" altLang="en-US" sz="2800" dirty="0">
                <a:latin typeface="+mn-lt"/>
                <a:ea typeface="黑体" panose="02010609060101010101" pitchFamily="49" charset="-122"/>
              </a:rPr>
              <a:t>的不同的关系有</a:t>
            </a:r>
            <a:r>
              <a:rPr lang="en-US" altLang="zh-CN" sz="2800" dirty="0">
                <a:latin typeface="+mn-lt"/>
                <a:ea typeface="黑体" panose="02010609060101010101" pitchFamily="49" charset="-122"/>
              </a:rPr>
              <a:t>2</a:t>
            </a:r>
            <a:r>
              <a:rPr lang="en-US" altLang="zh-CN" sz="2800" baseline="30000" dirty="0">
                <a:latin typeface="+mn-lt"/>
                <a:ea typeface="黑体" panose="02010609060101010101" pitchFamily="49" charset="-122"/>
              </a:rPr>
              <a:t>|A|</a:t>
            </a:r>
            <a:r>
              <a:rPr lang="en-US" altLang="zh-CN" sz="2800" baseline="30000" dirty="0">
                <a:latin typeface="+mn-lt"/>
                <a:ea typeface="黑体" panose="02010609060101010101" pitchFamily="49" charset="-122"/>
                <a:sym typeface="Symbol" panose="05050102010706020507" pitchFamily="18" charset="2"/>
              </a:rPr>
              <a:t>|B|</a:t>
            </a:r>
            <a:r>
              <a:rPr lang="zh-CN" altLang="zh-CN" sz="2800" dirty="0">
                <a:latin typeface="+mn-lt"/>
                <a:ea typeface="黑体" panose="02010609060101010101" pitchFamily="49" charset="-122"/>
              </a:rPr>
              <a:t>个；但从</a:t>
            </a:r>
            <a:r>
              <a:rPr lang="en-US" altLang="zh-CN" sz="2800" noProof="1">
                <a:latin typeface="+mn-lt"/>
                <a:ea typeface="黑体" panose="02010609060101010101" pitchFamily="49" charset="-122"/>
              </a:rPr>
              <a:t>A</a:t>
            </a:r>
            <a:r>
              <a:rPr lang="zh-CN" altLang="en-US" sz="2800" noProof="1">
                <a:latin typeface="+mn-lt"/>
                <a:ea typeface="黑体" panose="02010609060101010101" pitchFamily="49" charset="-122"/>
              </a:rPr>
              <a:t>到</a:t>
            </a:r>
            <a:r>
              <a:rPr lang="en-US" altLang="zh-CN" sz="2800" noProof="1">
                <a:latin typeface="+mn-lt"/>
                <a:ea typeface="黑体" panose="02010609060101010101" pitchFamily="49" charset="-122"/>
              </a:rPr>
              <a:t>B</a:t>
            </a:r>
            <a:r>
              <a:rPr lang="zh-CN" altLang="en-US" sz="2800" noProof="1">
                <a:latin typeface="+mn-lt"/>
                <a:ea typeface="黑体" panose="02010609060101010101" pitchFamily="49" charset="-122"/>
              </a:rPr>
              <a:t>的不同的函数却仅有</a:t>
            </a:r>
            <a:r>
              <a:rPr lang="en-US" altLang="en-US" sz="2800" noProof="1">
                <a:latin typeface="+mn-lt"/>
                <a:ea typeface="黑体" panose="02010609060101010101" pitchFamily="49" charset="-122"/>
              </a:rPr>
              <a:t>|B|</a:t>
            </a:r>
            <a:r>
              <a:rPr lang="en-US" altLang="en-US" sz="2800" baseline="30000" noProof="1">
                <a:latin typeface="+mn-lt"/>
                <a:ea typeface="黑体" panose="02010609060101010101" pitchFamily="49" charset="-122"/>
              </a:rPr>
              <a:t>|A|</a:t>
            </a:r>
            <a:r>
              <a:rPr lang="zh-CN" altLang="en-US" sz="2800" noProof="1">
                <a:latin typeface="+mn-lt"/>
                <a:ea typeface="黑体" panose="02010609060101010101" pitchFamily="49" charset="-122"/>
              </a:rPr>
              <a:t>个。</a:t>
            </a:r>
            <a:r>
              <a:rPr lang="en-US" altLang="zh-CN" sz="2800" dirty="0">
                <a:latin typeface="+mn-lt"/>
                <a:ea typeface="黑体" panose="02010609060101010101" pitchFamily="49" charset="-122"/>
              </a:rPr>
              <a:t> (</a:t>
            </a:r>
            <a:r>
              <a:rPr lang="zh-CN" altLang="en-US" sz="2800" dirty="0">
                <a:latin typeface="+mn-lt"/>
                <a:ea typeface="黑体" panose="02010609060101010101" pitchFamily="49" charset="-122"/>
              </a:rPr>
              <a:t>个数差别</a:t>
            </a:r>
            <a:r>
              <a:rPr lang="en-US" altLang="zh-CN" sz="2800" dirty="0">
                <a:latin typeface="+mn-lt"/>
                <a:ea typeface="黑体" panose="02010609060101010101" pitchFamily="49" charset="-122"/>
              </a:rPr>
              <a:t>)</a:t>
            </a:r>
          </a:p>
          <a:p>
            <a:pPr marL="0" indent="0">
              <a:lnSpc>
                <a:spcPct val="150000"/>
              </a:lnSpc>
              <a:buClr>
                <a:srgbClr val="00FF00"/>
              </a:buClr>
            </a:pPr>
            <a:r>
              <a:rPr lang="en-US" altLang="zh-CN" sz="2800" dirty="0">
                <a:latin typeface="+mn-lt"/>
                <a:ea typeface="黑体" panose="02010609060101010101" pitchFamily="49" charset="-122"/>
              </a:rPr>
              <a:t>2) </a:t>
            </a:r>
            <a:r>
              <a:rPr lang="zh-CN" altLang="en-US" sz="2800" dirty="0">
                <a:latin typeface="+mn-lt"/>
                <a:ea typeface="黑体" panose="02010609060101010101" pitchFamily="49" charset="-122"/>
              </a:rPr>
              <a:t>关系的第一个元素可以相同；函数的第一元素一定是互不相同的。</a:t>
            </a:r>
            <a:r>
              <a:rPr lang="en-US" altLang="zh-CN" sz="2800" dirty="0">
                <a:latin typeface="+mn-lt"/>
                <a:ea typeface="黑体" panose="02010609060101010101" pitchFamily="49" charset="-122"/>
              </a:rPr>
              <a:t> (</a:t>
            </a:r>
            <a:r>
              <a:rPr lang="zh-CN" altLang="en-US" sz="2800" dirty="0">
                <a:latin typeface="+mn-lt"/>
                <a:ea typeface="黑体" panose="02010609060101010101" pitchFamily="49" charset="-122"/>
              </a:rPr>
              <a:t>集合元素的第一个元素存在差别</a:t>
            </a:r>
            <a:r>
              <a:rPr lang="en-US" altLang="zh-CN" sz="2800" dirty="0">
                <a:latin typeface="+mn-lt"/>
                <a:ea typeface="黑体" panose="02010609060101010101" pitchFamily="49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+mn-lt"/>
                <a:ea typeface="黑体" panose="02010609060101010101" pitchFamily="49" charset="-122"/>
              </a:rPr>
              <a:t>3) </a:t>
            </a:r>
            <a:r>
              <a:rPr lang="zh-CN" altLang="en-US" sz="2800" noProof="1">
                <a:latin typeface="+mn-lt"/>
                <a:ea typeface="黑体" panose="02010609060101010101" pitchFamily="49" charset="-122"/>
              </a:rPr>
              <a:t>每一个函数的基数都为|</a:t>
            </a:r>
            <a:r>
              <a:rPr lang="en-US" altLang="zh-CN" sz="2800" noProof="1">
                <a:latin typeface="+mn-lt"/>
                <a:ea typeface="黑体" panose="02010609060101010101" pitchFamily="49" charset="-122"/>
              </a:rPr>
              <a:t>A|</a:t>
            </a:r>
            <a:r>
              <a:rPr lang="zh-CN" altLang="en-US" sz="2800" noProof="1">
                <a:latin typeface="+mn-lt"/>
                <a:ea typeface="黑体" panose="02010609060101010101" pitchFamily="49" charset="-122"/>
              </a:rPr>
              <a:t>个</a:t>
            </a:r>
            <a:r>
              <a:rPr lang="en-US" altLang="en-US" sz="2800" dirty="0">
                <a:latin typeface="+mn-lt"/>
                <a:ea typeface="黑体" panose="02010609060101010101" pitchFamily="49" charset="-122"/>
              </a:rPr>
              <a:t>(|f|=|A|)</a:t>
            </a:r>
            <a:r>
              <a:rPr lang="zh-CN" altLang="en-US" sz="2800" noProof="1">
                <a:latin typeface="+mn-lt"/>
                <a:ea typeface="黑体" panose="02010609060101010101" pitchFamily="49" charset="-122"/>
              </a:rPr>
              <a:t>，但关系的基数却为从零一直到|</a:t>
            </a:r>
            <a:r>
              <a:rPr lang="en-US" altLang="zh-CN" sz="2800" noProof="1">
                <a:latin typeface="+mn-lt"/>
                <a:ea typeface="黑体" panose="02010609060101010101" pitchFamily="49" charset="-122"/>
              </a:rPr>
              <a:t>A|×|B|。</a:t>
            </a:r>
            <a:endParaRPr lang="en-US" altLang="zh-CN" sz="2800" dirty="0"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+mn-lt"/>
                <a:ea typeface="黑体" panose="02010609060101010101" pitchFamily="49" charset="-122"/>
              </a:rPr>
              <a:t>                         (</a:t>
            </a:r>
            <a:r>
              <a:rPr lang="zh-CN" altLang="en-US" sz="2800" dirty="0">
                <a:latin typeface="+mn-lt"/>
                <a:ea typeface="黑体" panose="02010609060101010101" pitchFamily="49" charset="-122"/>
              </a:rPr>
              <a:t>集合基数的差别</a:t>
            </a:r>
            <a:r>
              <a:rPr lang="en-US" altLang="zh-CN" sz="2800" dirty="0">
                <a:latin typeface="+mn-lt"/>
                <a:ea typeface="黑体" panose="02010609060101010101" pitchFamily="49" charset="-122"/>
              </a:rPr>
              <a:t>)</a:t>
            </a:r>
            <a:endParaRPr lang="zh-CN" altLang="en-US" sz="2800" dirty="0">
              <a:latin typeface="+mn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3176838"/>
      </p:ext>
    </p:extLst>
  </p:cSld>
  <p:clrMapOvr>
    <a:masterClrMapping/>
  </p:clrMapOvr>
  <p:transition spd="slow" advTm="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E98D600-0492-422F-A1C8-CB6082C6F204}"/>
              </a:ext>
            </a:extLst>
          </p:cNvPr>
          <p:cNvSpPr/>
          <p:nvPr/>
        </p:nvSpPr>
        <p:spPr>
          <a:xfrm>
            <a:off x="1577723" y="1455738"/>
            <a:ext cx="10788871" cy="5831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设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是从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的函数，即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。则我们称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是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单射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(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X)(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X)(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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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     (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X)(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X)(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=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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(2)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是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满射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(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)(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)(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)=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         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                       R</a:t>
            </a:r>
            <a:r>
              <a:rPr lang="en-US" altLang="zh-CN" sz="28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)=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Y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                      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)=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Y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(3)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是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双射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既是单射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又是满射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。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1FA3C6-9BCE-45B4-BBAC-A1AAF57A5447}"/>
              </a:ext>
            </a:extLst>
          </p:cNvPr>
          <p:cNvSpPr txBox="1"/>
          <p:nvPr/>
        </p:nvSpPr>
        <p:spPr>
          <a:xfrm>
            <a:off x="1686267" y="870963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函数的类型</a:t>
            </a:r>
          </a:p>
        </p:txBody>
      </p:sp>
    </p:spTree>
    <p:extLst>
      <p:ext uri="{BB962C8B-B14F-4D97-AF65-F5344CB8AC3E}">
        <p14:creationId xmlns:p14="http://schemas.microsoft.com/office/powerpoint/2010/main" val="4158378472"/>
      </p:ext>
    </p:extLst>
  </p:cSld>
  <p:clrMapOvr>
    <a:masterClrMapping/>
  </p:clrMapOvr>
  <p:transition spd="slow" advTm="0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F57562-78D8-494D-9797-A6595DC86648}"/>
              </a:ext>
            </a:extLst>
          </p:cNvPr>
          <p:cNvSpPr txBox="1"/>
          <p:nvPr/>
        </p:nvSpPr>
        <p:spPr>
          <a:xfrm>
            <a:off x="1751013" y="748208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函数的运算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331584B-3734-4844-80C4-09F66B3002EB}"/>
              </a:ext>
            </a:extLst>
          </p:cNvPr>
          <p:cNvSpPr txBox="1"/>
          <p:nvPr/>
        </p:nvSpPr>
        <p:spPr>
          <a:xfrm>
            <a:off x="1697230" y="1386485"/>
            <a:ext cx="2157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复合函数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F25BC1E-CB5C-48A2-B10C-863E6966E959}"/>
              </a:ext>
            </a:extLst>
          </p:cNvPr>
          <p:cNvSpPr/>
          <p:nvPr/>
        </p:nvSpPr>
        <p:spPr>
          <a:xfrm>
            <a:off x="1751013" y="1801824"/>
            <a:ext cx="9557286" cy="3254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是两个函数。则复合关系</a:t>
            </a:r>
          </a:p>
          <a:p>
            <a:pPr>
              <a:lnSpc>
                <a:spcPct val="150000"/>
              </a:lnSpc>
            </a:pP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aseline="20000" dirty="0"/>
              <a:t> o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X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Z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(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)((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 z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={(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Z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(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)=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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)=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称为函数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的复合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运算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aseline="20000" dirty="0">
                <a:solidFill>
                  <a:srgbClr val="C00000"/>
                </a:solidFill>
              </a:rPr>
              <a:t> o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称为函数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的复合函数。记为　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altLang="zh-CN" sz="2800" baseline="20000" dirty="0">
                <a:solidFill>
                  <a:srgbClr val="C00000"/>
                </a:solidFill>
              </a:rPr>
              <a:t> o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/g</a:t>
            </a:r>
            <a:r>
              <a:rPr lang="en-US" altLang="zh-CN" sz="2800" baseline="20000" dirty="0">
                <a:solidFill>
                  <a:srgbClr val="C00000"/>
                </a:solidFill>
              </a:rPr>
              <a:t> o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8D607F-8DFE-4BE1-B8F1-4F05F0108225}"/>
              </a:ext>
            </a:extLst>
          </p:cNvPr>
          <p:cNvSpPr/>
          <p:nvPr/>
        </p:nvSpPr>
        <p:spPr>
          <a:xfrm>
            <a:off x="3153254" y="5309605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对任何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，有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baseline="20000" dirty="0">
                <a:solidFill>
                  <a:srgbClr val="C00000"/>
                </a:solidFill>
              </a:rPr>
              <a:t> o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) </a:t>
            </a:r>
            <a:endParaRPr lang="zh-CN" alt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251887"/>
      </p:ext>
    </p:extLst>
  </p:cSld>
  <p:clrMapOvr>
    <a:masterClrMapping/>
  </p:clrMapOvr>
  <p:transition spd="slow" advTm="0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3D9F511-D7EF-42E9-9D4C-7917D2A1F867}"/>
              </a:ext>
            </a:extLst>
          </p:cNvPr>
          <p:cNvSpPr/>
          <p:nvPr/>
        </p:nvSpPr>
        <p:spPr>
          <a:xfrm>
            <a:off x="1850727" y="738188"/>
            <a:ext cx="6799891" cy="260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函数的复合幂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设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是一函数。定义：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n+1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baseline="20000" dirty="0"/>
              <a:t>o</a:t>
            </a:r>
            <a:r>
              <a:rPr lang="en-US" altLang="zh-CN" sz="28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，则称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是幂等函数。</a:t>
            </a:r>
          </a:p>
        </p:txBody>
      </p:sp>
    </p:spTree>
    <p:extLst>
      <p:ext uri="{BB962C8B-B14F-4D97-AF65-F5344CB8AC3E}">
        <p14:creationId xmlns:p14="http://schemas.microsoft.com/office/powerpoint/2010/main" val="4269968739"/>
      </p:ext>
    </p:extLst>
  </p:cSld>
  <p:clrMapOvr>
    <a:masterClrMapping/>
  </p:clrMapOvr>
  <p:transition spd="slow" advTm="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4E857D-34A6-4B5E-8927-D743E66019DA}"/>
              </a:ext>
            </a:extLst>
          </p:cNvPr>
          <p:cNvSpPr txBox="1">
            <a:spLocks noChangeArrowheads="1"/>
          </p:cNvSpPr>
          <p:nvPr/>
        </p:nvSpPr>
        <p:spPr>
          <a:xfrm>
            <a:off x="1751012" y="894665"/>
            <a:ext cx="8741563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: 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Y, 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: 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Z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是两个函数。则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都是单射函数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baseline="20000" dirty="0"/>
              <a:t>o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也是单射函数；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都是满射函数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baseline="20000" dirty="0"/>
              <a:t>o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也是满射函数；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都是双射函数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baseline="20000" dirty="0"/>
              <a:t>o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也是双射函数。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5F3D9C-F8C3-4274-A072-534EA6C33BC3}"/>
              </a:ext>
            </a:extLst>
          </p:cNvPr>
          <p:cNvSpPr/>
          <p:nvPr/>
        </p:nvSpPr>
        <p:spPr>
          <a:xfrm>
            <a:off x="1699425" y="3355313"/>
            <a:ext cx="9194435" cy="2608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: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Y,  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: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Z 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是两个函数。则</a:t>
            </a:r>
          </a:p>
          <a:p>
            <a:pPr lvl="0">
              <a:lnSpc>
                <a:spcPct val="1500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如果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sz="2800" baseline="20000" dirty="0">
                <a:solidFill>
                  <a:prstClr val="black"/>
                </a:solidFill>
              </a:rPr>
              <a:t>o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是单射函数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是单射函数；</a:t>
            </a:r>
          </a:p>
          <a:p>
            <a:pPr lvl="0">
              <a:lnSpc>
                <a:spcPct val="1500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如果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sz="2800" baseline="20000" dirty="0">
                <a:solidFill>
                  <a:prstClr val="black"/>
                </a:solidFill>
              </a:rPr>
              <a:t>o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是满射函数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是满射函数；</a:t>
            </a:r>
          </a:p>
          <a:p>
            <a:pPr lvl="0">
              <a:lnSpc>
                <a:spcPct val="1500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如果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sz="2800" baseline="20000" dirty="0">
                <a:solidFill>
                  <a:prstClr val="black"/>
                </a:solidFill>
              </a:rPr>
              <a:t>o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是双射函数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是单射函数，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 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是满射函数。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476604427"/>
      </p:ext>
    </p:extLst>
  </p:cSld>
  <p:clrMapOvr>
    <a:masterClrMapping/>
  </p:clrMapOvr>
  <p:transition spd="slow" advTm="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A8AAC5-262E-4FFE-88F3-086438B5BAD4}"/>
              </a:ext>
            </a:extLst>
          </p:cNvPr>
          <p:cNvSpPr txBox="1"/>
          <p:nvPr/>
        </p:nvSpPr>
        <p:spPr>
          <a:xfrm>
            <a:off x="1449705" y="1455738"/>
            <a:ext cx="2157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逆（反）函数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B66FD0-27EA-4EED-B053-7AC3BD43419A}"/>
              </a:ext>
            </a:extLst>
          </p:cNvPr>
          <p:cNvSpPr txBox="1"/>
          <p:nvPr/>
        </p:nvSpPr>
        <p:spPr>
          <a:xfrm>
            <a:off x="1087325" y="2100958"/>
            <a:ext cx="825476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双射函数　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的逆关系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–1 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是一个从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的双射函数；我们称其为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的逆函数，记为　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aseline="3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。</a:t>
            </a:r>
          </a:p>
          <a:p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510852"/>
      </p:ext>
    </p:extLst>
  </p:cSld>
  <p:clrMapOvr>
    <a:masterClrMapping/>
  </p:clrMapOvr>
  <p:transition spd="slow" advTm="0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29F7FA2-4605-4585-A0DC-860AF70326EE}"/>
              </a:ext>
            </a:extLst>
          </p:cNvPr>
          <p:cNvSpPr/>
          <p:nvPr/>
        </p:nvSpPr>
        <p:spPr>
          <a:xfrm>
            <a:off x="3005124" y="1876929"/>
            <a:ext cx="3252814" cy="21031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f </a:t>
            </a:r>
            <a:r>
              <a:rPr lang="en-US" altLang="zh-CN" sz="2800" i="1" baseline="300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–1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f </a:t>
            </a:r>
          </a:p>
          <a:p>
            <a:endParaRPr lang="en-US" altLang="zh-CN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i="1" baseline="300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–1</a:t>
            </a:r>
            <a:r>
              <a:rPr lang="en-US" altLang="zh-CN" sz="2800" i="1" baseline="2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f=I</a:t>
            </a:r>
            <a:r>
              <a:rPr lang="en-US" altLang="zh-CN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altLang="zh-CN" sz="28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</a:t>
            </a:r>
            <a:r>
              <a:rPr lang="en-US" altLang="zh-CN" sz="2800" i="1" baseline="300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–1</a:t>
            </a:r>
            <a:r>
              <a:rPr lang="en-US" altLang="zh-CN" sz="2800" i="1" baseline="2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=I</a:t>
            </a:r>
            <a:r>
              <a:rPr lang="en-US" altLang="zh-CN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  <a:p>
            <a:endParaRPr lang="en-US" altLang="zh-CN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 </a:t>
            </a:r>
            <a:r>
              <a:rPr lang="en-US" altLang="zh-CN" sz="28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)</a:t>
            </a:r>
            <a:r>
              <a:rPr lang="en-US" altLang="zh-CN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i="1" baseline="300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–1</a:t>
            </a:r>
            <a:r>
              <a:rPr lang="en-US" altLang="zh-CN" sz="2800" i="1" baseline="2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 </a:t>
            </a:r>
            <a:r>
              <a:rPr lang="en-US" altLang="zh-CN" sz="2800" i="1" baseline="300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–1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662974"/>
      </p:ext>
    </p:extLst>
  </p:cSld>
  <p:clrMapOvr>
    <a:masterClrMapping/>
  </p:clrMapOvr>
  <p:transition spd="slow" advTm="0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4C03CB-77BA-4F40-A750-F74172745F2D}"/>
              </a:ext>
            </a:extLst>
          </p:cNvPr>
          <p:cNvSpPr txBox="1"/>
          <p:nvPr/>
        </p:nvSpPr>
        <p:spPr>
          <a:xfrm>
            <a:off x="1339107" y="1266738"/>
            <a:ext cx="1072113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X→Y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Y→X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）若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sz="28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= I</a:t>
            </a:r>
            <a:r>
              <a:rPr lang="en-US" altLang="zh-CN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左可逆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的，并称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左逆函数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，简称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左逆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）若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= I</a:t>
            </a:r>
            <a:r>
              <a:rPr lang="en-US" altLang="zh-CN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右可逆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的，并称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右逆函数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，简称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右逆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885882"/>
      </p:ext>
    </p:extLst>
  </p:cSld>
  <p:clrMapOvr>
    <a:masterClrMapping/>
  </p:clrMapOvr>
  <p:transition spd="slow" advTm="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>
                <a:latin typeface="Lucida Handwriting" panose="03010101010101010101" pitchFamily="66" charset="0"/>
              </a:rPr>
              <a:t>Relation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80D836C-C6CC-42F7-8855-E7DF8BAA07CD}"/>
              </a:ext>
            </a:extLst>
          </p:cNvPr>
          <p:cNvSpPr/>
          <p:nvPr/>
        </p:nvSpPr>
        <p:spPr>
          <a:xfrm>
            <a:off x="3693605" y="2794770"/>
            <a:ext cx="41969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noProof="1">
                <a:solidFill>
                  <a:srgbClr val="CC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2" charset="-122"/>
              </a:rPr>
              <a:t>关系  </a:t>
            </a:r>
            <a:r>
              <a:rPr lang="en-US" altLang="x-none" sz="48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Relation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427611833"/>
      </p:ext>
    </p:extLst>
  </p:cSld>
  <p:clrMapOvr>
    <a:masterClrMapping/>
  </p:clrMapOvr>
  <p:transition spd="slow" advTm="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F3C28B8-98A7-4BFB-A45E-143223F95CF8}"/>
              </a:ext>
            </a:extLst>
          </p:cNvPr>
          <p:cNvSpPr/>
          <p:nvPr/>
        </p:nvSpPr>
        <p:spPr>
          <a:xfrm>
            <a:off x="1751013" y="874039"/>
            <a:ext cx="8450000" cy="3255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≠ Φ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有左逆元</a:t>
            </a:r>
            <a:r>
              <a:rPr lang="zh-CN" altLang="en-US" sz="2800" dirty="0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是单射的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有右逆元</a:t>
            </a:r>
            <a:r>
              <a:rPr lang="zh-CN" altLang="en-US" sz="2800" dirty="0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是满射的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有左逆元和右逆元，</a:t>
            </a:r>
            <a:r>
              <a:rPr lang="zh-CN" altLang="en-US" sz="2800" dirty="0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是双射的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是双射的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的左逆元和右逆元相等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913183"/>
      </p:ext>
    </p:extLst>
  </p:cSld>
  <p:clrMapOvr>
    <a:masterClrMapping/>
  </p:clrMapOvr>
  <p:transition spd="slow" advTm="0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3EE2BA-1F5D-4641-BA3B-072233AE0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092" y="1455738"/>
            <a:ext cx="6635692" cy="482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44278"/>
      </p:ext>
    </p:extLst>
  </p:cSld>
  <p:clrMapOvr>
    <a:masterClrMapping/>
  </p:clrMapOvr>
  <p:transition spd="slow" advTm="0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0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4DABB21-37FE-4828-8365-1A4B1498527B}"/>
              </a:ext>
            </a:extLst>
          </p:cNvPr>
          <p:cNvSpPr/>
          <p:nvPr/>
        </p:nvSpPr>
        <p:spPr>
          <a:xfrm>
            <a:off x="1571625" y="2713004"/>
            <a:ext cx="9459985" cy="3255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因为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单射，对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中任一元素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，只有唯一的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使得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s-E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  <a:p>
            <a:pPr>
              <a:lnSpc>
                <a:spcPct val="150000"/>
              </a:lnSpc>
            </a:pP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∉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))=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D2F8305-0068-44A3-8DDD-103E1526CABF}"/>
              </a:ext>
            </a:extLst>
          </p:cNvPr>
          <p:cNvSpPr/>
          <p:nvPr/>
        </p:nvSpPr>
        <p:spPr>
          <a:xfrm>
            <a:off x="1529636" y="1868898"/>
            <a:ext cx="78911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）假设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的左逆元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=I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是单射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87750D-BC8C-4BFF-A05D-1B40D4402314}"/>
              </a:ext>
            </a:extLst>
          </p:cNvPr>
          <p:cNvSpPr txBox="1"/>
          <p:nvPr/>
        </p:nvSpPr>
        <p:spPr>
          <a:xfrm>
            <a:off x="1751013" y="889233"/>
            <a:ext cx="1696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证明</a:t>
            </a:r>
          </a:p>
        </p:txBody>
      </p:sp>
    </p:spTree>
    <p:extLst>
      <p:ext uri="{BB962C8B-B14F-4D97-AF65-F5344CB8AC3E}">
        <p14:creationId xmlns:p14="http://schemas.microsoft.com/office/powerpoint/2010/main" val="328842135"/>
      </p:ext>
    </p:extLst>
  </p:cSld>
  <p:clrMapOvr>
    <a:masterClrMapping/>
  </p:clrMapOvr>
  <p:transition spd="slow" advTm="0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1BBE42-3213-46BA-8163-F29E0ECA1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240" y="1908276"/>
            <a:ext cx="9009777" cy="287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54006"/>
      </p:ext>
    </p:extLst>
  </p:cSld>
  <p:clrMapOvr>
    <a:masterClrMapping/>
  </p:clrMapOvr>
  <p:transition spd="slow" advTm="0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3009E0D-75CC-4589-B3E8-36E6F4D0C96F}"/>
              </a:ext>
            </a:extLst>
          </p:cNvPr>
          <p:cNvSpPr/>
          <p:nvPr/>
        </p:nvSpPr>
        <p:spPr>
          <a:xfrm>
            <a:off x="1655427" y="1132572"/>
            <a:ext cx="6750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）假设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的右逆元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=I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是满射的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950EFC9-816B-489E-9A7A-551B8FB4B8FD}"/>
              </a:ext>
            </a:extLst>
          </p:cNvPr>
          <p:cNvSpPr txBox="1"/>
          <p:nvPr/>
        </p:nvSpPr>
        <p:spPr>
          <a:xfrm>
            <a:off x="2541863" y="2223083"/>
            <a:ext cx="8405769" cy="1963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这里的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是满足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的任意一个确定的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))=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354378"/>
      </p:ext>
    </p:extLst>
  </p:cSld>
  <p:clrMapOvr>
    <a:masterClrMapping/>
  </p:clrMapOvr>
  <p:transition spd="slow" advTm="0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2535A1-EE3E-48B3-B59F-0D3608316EFC}"/>
              </a:ext>
            </a:extLst>
          </p:cNvPr>
          <p:cNvSpPr/>
          <p:nvPr/>
        </p:nvSpPr>
        <p:spPr>
          <a:xfrm>
            <a:off x="1873542" y="1939603"/>
            <a:ext cx="6096000" cy="22419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）假定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是双射的具有右逆元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和左逆元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</a:p>
          <a:p>
            <a:pPr>
              <a:lnSpc>
                <a:spcPct val="150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=I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=I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pt-BR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pt-B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t-BR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t-BR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t-BR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pt-BR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pt-BR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t-BR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pt-BR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t-BR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018500"/>
      </p:ext>
    </p:extLst>
  </p:cSld>
  <p:clrMapOvr>
    <a:masterClrMapping/>
  </p:clrMapOvr>
  <p:transition spd="slow" advTm="0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2D87AD-7CB0-4A6B-B2FF-9E8E5D33EED8}"/>
              </a:ext>
            </a:extLst>
          </p:cNvPr>
          <p:cNvSpPr txBox="1"/>
          <p:nvPr/>
        </p:nvSpPr>
        <p:spPr>
          <a:xfrm>
            <a:off x="1691807" y="1031080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集合的基数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EB14C9-E6A0-4C82-92FB-7686DCE99CFF}"/>
              </a:ext>
            </a:extLst>
          </p:cNvPr>
          <p:cNvSpPr txBox="1"/>
          <p:nvPr/>
        </p:nvSpPr>
        <p:spPr>
          <a:xfrm>
            <a:off x="1751013" y="1908747"/>
            <a:ext cx="9183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为任一集合，用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|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|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8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#</a:t>
            </a:r>
            <a:r>
              <a:rPr lang="en-US" altLang="zh-CN" sz="2800" i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8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8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、</a:t>
            </a:r>
            <a:r>
              <a:rPr lang="en-US" altLang="zh-CN" sz="28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card </a:t>
            </a:r>
            <a:r>
              <a:rPr lang="en-US" altLang="zh-CN" sz="2800" i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表示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含有</a:t>
            </a:r>
            <a:r>
              <a:rPr lang="zh-CN" altLang="en-US" sz="2800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不同</a:t>
            </a:r>
            <a:r>
              <a:rPr lang="zh-CN" altLang="en-US" sz="28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元素的个数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，也称为集合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基数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。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7F2980-957F-46DB-AC8A-FB6DB419FCD7}"/>
              </a:ext>
            </a:extLst>
          </p:cNvPr>
          <p:cNvSpPr txBox="1"/>
          <p:nvPr/>
        </p:nvSpPr>
        <p:spPr>
          <a:xfrm>
            <a:off x="1751013" y="3510193"/>
            <a:ext cx="6889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无限集合   基数？∞？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39516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2D87AD-7CB0-4A6B-B2FF-9E8E5D33EED8}"/>
              </a:ext>
            </a:extLst>
          </p:cNvPr>
          <p:cNvSpPr txBox="1"/>
          <p:nvPr/>
        </p:nvSpPr>
        <p:spPr>
          <a:xfrm>
            <a:off x="1691807" y="1031080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集合的基数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7E5CE42-375F-40C8-A447-C5BE4FE93F1D}"/>
              </a:ext>
            </a:extLst>
          </p:cNvPr>
          <p:cNvGrpSpPr/>
          <p:nvPr/>
        </p:nvGrpSpPr>
        <p:grpSpPr>
          <a:xfrm>
            <a:off x="9149976" y="3972574"/>
            <a:ext cx="1353529" cy="1085530"/>
            <a:chOff x="8518473" y="3429000"/>
            <a:chExt cx="1353529" cy="108553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F3B762B-B8F3-41A9-A70C-11C163916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8473" y="3429000"/>
              <a:ext cx="1353529" cy="1085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15A7B40-9B90-4075-9471-31551598454F}"/>
                </a:ext>
              </a:extLst>
            </p:cNvPr>
            <p:cNvSpPr txBox="1"/>
            <p:nvPr/>
          </p:nvSpPr>
          <p:spPr>
            <a:xfrm>
              <a:off x="8924469" y="3557235"/>
              <a:ext cx="541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？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C17831D0-6B56-47E9-BCB4-B73A20EF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123" y="1908747"/>
            <a:ext cx="6299853" cy="435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945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2D87AD-7CB0-4A6B-B2FF-9E8E5D33EED8}"/>
              </a:ext>
            </a:extLst>
          </p:cNvPr>
          <p:cNvSpPr txBox="1"/>
          <p:nvPr/>
        </p:nvSpPr>
        <p:spPr>
          <a:xfrm>
            <a:off x="1691807" y="1031080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集合的基数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C9B345-0497-445E-8371-C7C7082D1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338" y="4376876"/>
            <a:ext cx="332742" cy="2191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500362-C27E-440D-AFD3-06E1B43E9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235" y="2782886"/>
            <a:ext cx="878948" cy="6461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4DB263-433A-4CF0-B0D9-5E921DC9A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304" y="4036957"/>
            <a:ext cx="1037437" cy="11181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31D8DBD-2197-4E2D-BE09-DB973441BF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4209" y="2410388"/>
            <a:ext cx="1461369" cy="99449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1C9558A-16A9-4333-BE5C-91C763881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4209" y="3950363"/>
            <a:ext cx="1461368" cy="110665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5005AAC-5E61-45BA-8809-A0FC96DF0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0821" y="2782886"/>
            <a:ext cx="878948" cy="64611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0036E9A-2127-4758-9AFF-A9123A7EB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924" y="4376875"/>
            <a:ext cx="332742" cy="21915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0D854A3-551E-4E27-8FE5-2227964B0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407" y="2782886"/>
            <a:ext cx="878948" cy="64611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540DBF6-B28D-490B-9007-09943C8AF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510" y="4376875"/>
            <a:ext cx="332742" cy="21915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B4F5394-A746-49E8-A6C7-F32EB1B12F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7993" y="2782886"/>
            <a:ext cx="1090646" cy="45303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738CD14-BC68-4B2F-8026-9CA07AEB8A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7993" y="4142992"/>
            <a:ext cx="1090646" cy="45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59367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2D87AD-7CB0-4A6B-B2FF-9E8E5D33EED8}"/>
              </a:ext>
            </a:extLst>
          </p:cNvPr>
          <p:cNvSpPr txBox="1"/>
          <p:nvPr/>
        </p:nvSpPr>
        <p:spPr>
          <a:xfrm>
            <a:off x="1691807" y="1031080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集合的基数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C9B345-0497-445E-8371-C7C7082D1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023" y="4344594"/>
            <a:ext cx="332742" cy="2191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500362-C27E-440D-AFD3-06E1B43E9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726" y="2782886"/>
            <a:ext cx="878948" cy="6461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4DB263-433A-4CF0-B0D9-5E921DC9A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4781" y="3896337"/>
            <a:ext cx="1037437" cy="11181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31D8DBD-2197-4E2D-BE09-DB973441BF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86" y="2512156"/>
            <a:ext cx="1461369" cy="99449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5005AAC-5E61-45BA-8809-A0FC96DF0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12" y="2782886"/>
            <a:ext cx="878948" cy="64611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0036E9A-2127-4758-9AFF-A9123A7EB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609" y="4344593"/>
            <a:ext cx="332742" cy="21915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0D854A3-551E-4E27-8FE5-2227964B0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898" y="2782886"/>
            <a:ext cx="878948" cy="64611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540DBF6-B28D-490B-9007-09943C8AF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195" y="4344593"/>
            <a:ext cx="332742" cy="21915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B4F5394-A746-49E8-A6C7-F32EB1B12F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9653" y="2860540"/>
            <a:ext cx="1090646" cy="45303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738CD14-BC68-4B2F-8026-9CA07AEB8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9653" y="4180034"/>
            <a:ext cx="1090646" cy="4530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FFDB50-3A81-4991-B2F4-0E962A089C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0702" y="3820522"/>
            <a:ext cx="995338" cy="11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89625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>
                <a:latin typeface="Lucida Handwriting" panose="03010101010101010101" pitchFamily="66" charset="0"/>
              </a:rPr>
              <a:t>Relation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5C1A198-FF0D-4DE5-B4E5-3EF2B5DFE0E4}"/>
              </a:ext>
            </a:extLst>
          </p:cNvPr>
          <p:cNvSpPr/>
          <p:nvPr/>
        </p:nvSpPr>
        <p:spPr>
          <a:xfrm>
            <a:off x="2200712" y="1591574"/>
            <a:ext cx="925026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通常用</a:t>
            </a:r>
            <a:r>
              <a:rPr lang="en-US" altLang="zh-CN" sz="2800" dirty="0" err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Hasse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图表示半序关系。偏序集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(A,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dirty="0" err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Hasse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图是一个图 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sz="2800" baseline="-250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=(V 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</a:t>
            </a:r>
            <a:r>
              <a:rPr lang="en-US" altLang="zh-CN" sz="2800" baseline="-250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,E 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</a:t>
            </a:r>
            <a:r>
              <a:rPr lang="en-US" altLang="zh-CN" sz="28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其中：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V 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是结点集；</a:t>
            </a: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={(</a:t>
            </a:r>
            <a:r>
              <a:rPr lang="en-US" altLang="zh-CN" sz="2800" dirty="0" err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a,b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) 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: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aA</a:t>
            </a:r>
            <a:r>
              <a:rPr lang="en-US" altLang="zh-CN" sz="2800" dirty="0" err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bA</a:t>
            </a:r>
            <a:r>
              <a:rPr lang="en-US" altLang="zh-CN" sz="2800" dirty="0" err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a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bb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}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是边集。</a:t>
            </a: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在画法上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我们规定：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(1)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结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点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必须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画在结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点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的紧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斜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上方；</a:t>
            </a: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(2)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不画边的方向。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BFA1F24-64FB-4054-9D30-50A93E79A9E8}"/>
              </a:ext>
            </a:extLst>
          </p:cNvPr>
          <p:cNvSpPr/>
          <p:nvPr/>
        </p:nvSpPr>
        <p:spPr>
          <a:xfrm>
            <a:off x="1751013" y="867322"/>
            <a:ext cx="568456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rgbClr val="C00000"/>
                </a:solidFill>
                <a:sym typeface="Symbol" panose="05050102010706020507" pitchFamily="18" charset="2"/>
              </a:rPr>
              <a:t>偏序集的表示法</a:t>
            </a:r>
            <a:r>
              <a:rPr lang="en-US" altLang="zh-CN" sz="2800" b="1" dirty="0">
                <a:solidFill>
                  <a:srgbClr val="C00000"/>
                </a:solidFill>
                <a:sym typeface="Symbol" panose="05050102010706020507" pitchFamily="18" charset="2"/>
              </a:rPr>
              <a:t>——</a:t>
            </a:r>
            <a:r>
              <a:rPr lang="zh-CN" altLang="en-US" sz="2800" b="1" dirty="0">
                <a:solidFill>
                  <a:srgbClr val="C00000"/>
                </a:solidFill>
                <a:sym typeface="Symbol" panose="05050102010706020507" pitchFamily="18" charset="2"/>
              </a:rPr>
              <a:t>哈斯图</a:t>
            </a:r>
            <a:r>
              <a:rPr lang="en-US" altLang="zh-CN" sz="2800" b="1" dirty="0">
                <a:solidFill>
                  <a:srgbClr val="C00000"/>
                </a:solidFill>
                <a:sym typeface="Symbol" panose="05050102010706020507" pitchFamily="18" charset="2"/>
              </a:rPr>
              <a:t>(</a:t>
            </a:r>
            <a:r>
              <a:rPr lang="en-US" altLang="zh-CN" sz="2800" b="1" dirty="0" err="1">
                <a:solidFill>
                  <a:srgbClr val="C00000"/>
                </a:solidFill>
                <a:sym typeface="Symbol" panose="05050102010706020507" pitchFamily="18" charset="2"/>
              </a:rPr>
              <a:t>Hasse</a:t>
            </a:r>
            <a:r>
              <a:rPr lang="en-US" altLang="zh-CN" sz="2800" b="1" dirty="0">
                <a:solidFill>
                  <a:srgbClr val="C00000"/>
                </a:solidFill>
                <a:sym typeface="Symbol" panose="05050102010706020507" pitchFamily="18" charset="2"/>
              </a:rPr>
              <a:t>)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DD58F2-4920-433C-A37C-D8C8F6A4841E}"/>
              </a:ext>
            </a:extLst>
          </p:cNvPr>
          <p:cNvSpPr/>
          <p:nvPr/>
        </p:nvSpPr>
        <p:spPr>
          <a:xfrm>
            <a:off x="2385270" y="490114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>
                <a:ea typeface="楷体_GB2312" pitchFamily="49" charset="-122"/>
              </a:rPr>
              <a:t>与关系图相比， </a:t>
            </a:r>
            <a:r>
              <a:rPr lang="en-US" altLang="zh-CN" sz="2800" dirty="0" err="1">
                <a:ea typeface="仿宋_GB2312" pitchFamily="49" charset="-122"/>
              </a:rPr>
              <a:t>Hasse</a:t>
            </a:r>
            <a:r>
              <a:rPr lang="zh-CN" altLang="en-US" sz="2800" dirty="0">
                <a:ea typeface="楷体_GB2312" pitchFamily="49" charset="-122"/>
              </a:rPr>
              <a:t>图</a:t>
            </a:r>
          </a:p>
          <a:p>
            <a:r>
              <a:rPr lang="zh-CN" altLang="en-US" sz="2800" dirty="0">
                <a:ea typeface="楷体_GB2312" pitchFamily="49" charset="-122"/>
              </a:rPr>
              <a:t>     </a:t>
            </a:r>
            <a:r>
              <a:rPr lang="zh-CN" altLang="en-US" sz="2800" dirty="0">
                <a:sym typeface="Symbol" panose="05050102010706020507" pitchFamily="18" charset="2"/>
              </a:rPr>
              <a:t></a:t>
            </a:r>
            <a:r>
              <a:rPr lang="zh-CN" altLang="en-US" sz="2800" dirty="0">
                <a:ea typeface="楷体_GB2312" pitchFamily="49" charset="-122"/>
              </a:rPr>
              <a:t>省略了自反性的边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zh-CN" altLang="en-US" sz="2800" dirty="0">
                <a:ea typeface="楷体_GB2312" pitchFamily="49" charset="-122"/>
              </a:rPr>
              <a:t>圈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ea typeface="楷体_GB2312" pitchFamily="49" charset="-122"/>
              </a:rPr>
              <a:t>；</a:t>
            </a:r>
          </a:p>
          <a:p>
            <a:r>
              <a:rPr lang="zh-CN" altLang="en-US" sz="2800" dirty="0">
                <a:ea typeface="楷体_GB2312" pitchFamily="49" charset="-122"/>
              </a:rPr>
              <a:t>     </a:t>
            </a:r>
            <a:r>
              <a:rPr lang="zh-CN" altLang="en-US" sz="2800" dirty="0">
                <a:sym typeface="Symbol" panose="05050102010706020507" pitchFamily="18" charset="2"/>
              </a:rPr>
              <a:t></a:t>
            </a:r>
            <a:r>
              <a:rPr lang="zh-CN" altLang="en-US" sz="2800" dirty="0">
                <a:ea typeface="楷体_GB2312" pitchFamily="49" charset="-122"/>
              </a:rPr>
              <a:t>省略了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zh-CN" altLang="en-US" sz="2800" dirty="0">
                <a:ea typeface="楷体_GB2312" pitchFamily="49" charset="-122"/>
              </a:rPr>
              <a:t>反对称性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ea typeface="楷体_GB2312" pitchFamily="49" charset="-122"/>
              </a:rPr>
              <a:t>方向；</a:t>
            </a:r>
          </a:p>
          <a:p>
            <a:r>
              <a:rPr lang="zh-CN" altLang="en-US" sz="2800" dirty="0">
                <a:sym typeface="Symbol" panose="05050102010706020507" pitchFamily="18" charset="2"/>
              </a:rPr>
              <a:t>     </a:t>
            </a:r>
            <a:r>
              <a:rPr lang="zh-CN" altLang="en-US" sz="2800" dirty="0">
                <a:ea typeface="楷体_GB2312" pitchFamily="49" charset="-122"/>
              </a:rPr>
              <a:t>省略了传递性的边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7403044"/>
      </p:ext>
    </p:extLst>
  </p:cSld>
  <p:clrMapOvr>
    <a:masterClrMapping/>
  </p:clrMapOvr>
  <p:transition spd="slow" advTm="0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2D87AD-7CB0-4A6B-B2FF-9E8E5D33EED8}"/>
              </a:ext>
            </a:extLst>
          </p:cNvPr>
          <p:cNvSpPr txBox="1"/>
          <p:nvPr/>
        </p:nvSpPr>
        <p:spPr>
          <a:xfrm>
            <a:off x="1691807" y="1031080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集合的基数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C9B345-0497-445E-8371-C7C7082D1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228" y="4169717"/>
            <a:ext cx="332742" cy="2191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500362-C27E-440D-AFD3-06E1B43E9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3127" y="2082939"/>
            <a:ext cx="878948" cy="6461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4DB263-433A-4CF0-B0D9-5E921DC9A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3194" y="3829798"/>
            <a:ext cx="1037437" cy="111814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5005AAC-5E61-45BA-8809-A0FC96DF0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713" y="2082939"/>
            <a:ext cx="878948" cy="64611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0036E9A-2127-4758-9AFF-A9123A7EB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814" y="4169716"/>
            <a:ext cx="332742" cy="21915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0D854A3-551E-4E27-8FE5-2227964B0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299" y="2082939"/>
            <a:ext cx="878948" cy="64611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540DBF6-B28D-490B-9007-09943C8AF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400" y="4169716"/>
            <a:ext cx="332742" cy="21915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B4F5394-A746-49E8-A6C7-F32EB1B12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885" y="2082939"/>
            <a:ext cx="1090646" cy="45303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738CD14-BC68-4B2F-8026-9CA07AEB8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883" y="4069002"/>
            <a:ext cx="1090646" cy="45303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82C15F6-7E59-42A3-8C47-704E10DD69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1229" y="1908747"/>
            <a:ext cx="1461369" cy="9944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33FB92-5D51-43F0-B10B-5AD1F6B4FA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899378" y="3311560"/>
            <a:ext cx="1226442" cy="2756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E8389A9-5250-4349-8577-5F1E59473A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3178174" y="3311559"/>
            <a:ext cx="1226442" cy="2756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D48E508-64CB-487D-9A0E-BD92EF6845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456971" y="3311559"/>
            <a:ext cx="1226442" cy="27565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BB15EC7-1F3B-4783-BC1B-68CDC12BE6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5951402" y="3318931"/>
            <a:ext cx="1226442" cy="2756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074F93C-FDEF-43A0-8083-38CC8941D2BC}"/>
              </a:ext>
            </a:extLst>
          </p:cNvPr>
          <p:cNvSpPr txBox="1"/>
          <p:nvPr/>
        </p:nvSpPr>
        <p:spPr>
          <a:xfrm>
            <a:off x="8133194" y="3055803"/>
            <a:ext cx="1107996" cy="6214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6000" b="1" dirty="0"/>
              <a:t>=</a:t>
            </a:r>
            <a:endParaRPr lang="zh-CN" altLang="en-US" sz="60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9E1916-D6DE-4637-B6CA-4E65EE8B5457}"/>
              </a:ext>
            </a:extLst>
          </p:cNvPr>
          <p:cNvSpPr txBox="1"/>
          <p:nvPr/>
        </p:nvSpPr>
        <p:spPr>
          <a:xfrm>
            <a:off x="2374774" y="5273336"/>
            <a:ext cx="2969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“一一对应”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4F88CE7D-9660-4B8F-88F6-86A5327507FA}"/>
              </a:ext>
            </a:extLst>
          </p:cNvPr>
          <p:cNvSpPr/>
          <p:nvPr/>
        </p:nvSpPr>
        <p:spPr>
          <a:xfrm>
            <a:off x="5392684" y="5471635"/>
            <a:ext cx="703316" cy="234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C9A49E-716C-48D6-BF18-D702A0C3CD7E}"/>
              </a:ext>
            </a:extLst>
          </p:cNvPr>
          <p:cNvSpPr txBox="1"/>
          <p:nvPr/>
        </p:nvSpPr>
        <p:spPr>
          <a:xfrm>
            <a:off x="6475534" y="5212171"/>
            <a:ext cx="1305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双射</a:t>
            </a:r>
          </a:p>
        </p:txBody>
      </p:sp>
    </p:spTree>
    <p:extLst>
      <p:ext uri="{BB962C8B-B14F-4D97-AF65-F5344CB8AC3E}">
        <p14:creationId xmlns:p14="http://schemas.microsoft.com/office/powerpoint/2010/main" val="1978354345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2D87AD-7CB0-4A6B-B2FF-9E8E5D33EED8}"/>
              </a:ext>
            </a:extLst>
          </p:cNvPr>
          <p:cNvSpPr txBox="1"/>
          <p:nvPr/>
        </p:nvSpPr>
        <p:spPr>
          <a:xfrm>
            <a:off x="1691807" y="1031080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集合的基数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FB65DAB-48D4-4403-A682-5A43C35C7495}"/>
              </a:ext>
            </a:extLst>
          </p:cNvPr>
          <p:cNvSpPr txBox="1">
            <a:spLocks noChangeArrowheads="1"/>
          </p:cNvSpPr>
          <p:nvPr/>
        </p:nvSpPr>
        <p:spPr>
          <a:xfrm>
            <a:off x="1429369" y="1908747"/>
            <a:ext cx="9144000" cy="104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为两个集合，如果存在从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双射函数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，则称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等势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的，记作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~</a:t>
            </a:r>
            <a:r>
              <a:rPr lang="zh-CN" altLang="en-US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≈ </a:t>
            </a:r>
            <a:r>
              <a:rPr lang="zh-CN" altLang="en-US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Y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just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2D032D3-60EB-48DF-B0A0-3300F5EBAB71}"/>
              </a:ext>
            </a:extLst>
          </p:cNvPr>
          <p:cNvSpPr txBox="1">
            <a:spLocks noChangeArrowheads="1"/>
          </p:cNvSpPr>
          <p:nvPr/>
        </p:nvSpPr>
        <p:spPr>
          <a:xfrm>
            <a:off x="1429369" y="4370662"/>
            <a:ext cx="8991600" cy="10431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定理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：设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为任意的集合，则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⑴ 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~ X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；⑵  若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~ Y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 ~ X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；⑶  若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~ Y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 ~ Z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~ Z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7DE1ED-B646-4769-84CC-2C0BFA3AB28A}"/>
              </a:ext>
            </a:extLst>
          </p:cNvPr>
          <p:cNvSpPr txBox="1"/>
          <p:nvPr/>
        </p:nvSpPr>
        <p:spPr>
          <a:xfrm>
            <a:off x="1429369" y="3399658"/>
            <a:ext cx="102270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160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对于任意的集合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，规定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card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card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，当且仅当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~ Y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3184235220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2D87AD-7CB0-4A6B-B2FF-9E8E5D33EED8}"/>
              </a:ext>
            </a:extLst>
          </p:cNvPr>
          <p:cNvSpPr txBox="1"/>
          <p:nvPr/>
        </p:nvSpPr>
        <p:spPr>
          <a:xfrm>
            <a:off x="1691807" y="1031080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集合的基数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E8FC45-102D-4D54-A0DF-E15664521014}"/>
              </a:ext>
            </a:extLst>
          </p:cNvPr>
          <p:cNvSpPr txBox="1"/>
          <p:nvPr/>
        </p:nvSpPr>
        <p:spPr>
          <a:xfrm>
            <a:off x="1557638" y="1724081"/>
            <a:ext cx="453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i="1" dirty="0">
                <a:ea typeface="宋体" panose="02010600030101010101" pitchFamily="2" charset="-122"/>
                <a:cs typeface="Times New Roman" panose="02020603050405020304" pitchFamily="18" charset="0"/>
              </a:rPr>
              <a:t>线段上</a:t>
            </a:r>
            <a:r>
              <a:rPr lang="zh-CN" altLang="zh-CN" sz="1800" i="1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的点和</a:t>
            </a:r>
            <a:r>
              <a:rPr lang="zh-CN" altLang="zh-CN" i="1" dirty="0">
                <a:ea typeface="宋体" panose="02010600030101010101" pitchFamily="2" charset="-122"/>
                <a:cs typeface="Times New Roman" panose="02020603050405020304" pitchFamily="18" charset="0"/>
              </a:rPr>
              <a:t>直线</a:t>
            </a:r>
            <a:r>
              <a:rPr lang="zh-CN" altLang="zh-CN" sz="1800" i="1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上的点</a:t>
            </a:r>
            <a:r>
              <a:rPr lang="zh-CN" altLang="en-US" sz="1800" i="1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800" i="1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一样多</a:t>
            </a:r>
            <a:r>
              <a:rPr lang="zh-CN" altLang="en-US" sz="1800" i="1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”？</a:t>
            </a:r>
            <a:endParaRPr lang="zh-CN" altLang="en-US" i="1" dirty="0"/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10178A38-BC9C-4537-8296-72E910F260E3}"/>
              </a:ext>
            </a:extLst>
          </p:cNvPr>
          <p:cNvSpPr/>
          <p:nvPr/>
        </p:nvSpPr>
        <p:spPr>
          <a:xfrm>
            <a:off x="6096000" y="1788898"/>
            <a:ext cx="612559" cy="239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7FCF6B-21F0-4EBC-AB82-56223C1EAB86}"/>
              </a:ext>
            </a:extLst>
          </p:cNvPr>
          <p:cNvSpPr txBox="1"/>
          <p:nvPr/>
        </p:nvSpPr>
        <p:spPr>
          <a:xfrm>
            <a:off x="6936109" y="1677913"/>
            <a:ext cx="14444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[0, 1] 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~R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400386-77BE-4208-9C15-ABC186EC46A6}"/>
              </a:ext>
            </a:extLst>
          </p:cNvPr>
          <p:cNvSpPr txBox="1"/>
          <p:nvPr/>
        </p:nvSpPr>
        <p:spPr>
          <a:xfrm>
            <a:off x="6936109" y="2385247"/>
            <a:ext cx="14444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(0, 1)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~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E95181A-CFAD-4124-AF66-F99D38D9D166}"/>
              </a:ext>
            </a:extLst>
          </p:cNvPr>
          <p:cNvSpPr txBox="1"/>
          <p:nvPr/>
        </p:nvSpPr>
        <p:spPr>
          <a:xfrm>
            <a:off x="1691807" y="2404264"/>
            <a:ext cx="2043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[0, 1]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~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(0, 1) ?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9E80511-0F58-433B-A984-8F1AFB90DE22}"/>
              </a:ext>
            </a:extLst>
          </p:cNvPr>
          <p:cNvSpPr txBox="1"/>
          <p:nvPr/>
        </p:nvSpPr>
        <p:spPr>
          <a:xfrm>
            <a:off x="5259149" y="2342443"/>
            <a:ext cx="4150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∧</a:t>
            </a:r>
            <a:endParaRPr lang="zh-CN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A2F3BF-D783-4D45-A364-54A7AA86DDFF}"/>
              </a:ext>
            </a:extLst>
          </p:cNvPr>
          <p:cNvSpPr txBox="1"/>
          <p:nvPr/>
        </p:nvSpPr>
        <p:spPr>
          <a:xfrm>
            <a:off x="6936109" y="2950375"/>
            <a:ext cx="4538362" cy="234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令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f: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, 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对于任意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∈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(0,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1)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，有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tan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π(2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Bef>
                <a:spcPct val="50000"/>
              </a:spcBef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显然，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是双射函数，因而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(0, 1)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~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B1022AE-47F0-497F-A63A-4EA001E55005}"/>
              </a:ext>
            </a:extLst>
          </p:cNvPr>
          <p:cNvSpPr txBox="1"/>
          <p:nvPr/>
        </p:nvSpPr>
        <p:spPr>
          <a:xfrm>
            <a:off x="1426828" y="2950375"/>
            <a:ext cx="4975451" cy="95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f: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1] →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1)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对于任意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∈[0, 1]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，有 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F83619-E924-4E49-B4BE-E2BE0621F87E}"/>
              </a:ext>
            </a:extLst>
          </p:cNvPr>
          <p:cNvSpPr txBox="1"/>
          <p:nvPr/>
        </p:nvSpPr>
        <p:spPr>
          <a:xfrm>
            <a:off x="1480441" y="4962540"/>
            <a:ext cx="7413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4">
                <a:extLst>
                  <a:ext uri="{FF2B5EF4-FFF2-40B4-BE49-F238E27FC236}">
                    <a16:creationId xmlns:a16="http://schemas.microsoft.com/office/drawing/2014/main" id="{44863C43-AA15-40B4-B208-060C42537F6A}"/>
                  </a:ext>
                </a:extLst>
              </p:cNvPr>
              <p:cNvSpPr txBox="1"/>
              <p:nvPr/>
            </p:nvSpPr>
            <p:spPr bwMode="auto">
              <a:xfrm>
                <a:off x="2221782" y="4146905"/>
                <a:ext cx="2683492" cy="2111852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5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=0</m:t>
                                            </m:r>
                                          </m:e>
                                          <m:e/>
                                          <m:e/>
                                          <m:e/>
                                        </m:mr>
                                      </m:m>
                                    </m:e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5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=1</m:t>
                                            </m:r>
                                          </m:e>
                                          <m:e/>
                                          <m:e/>
                                          <m:e/>
                                        </m:mr>
                                      </m:m>
                                    </m:e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plcHide m:val="on"/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zh-CN" alt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zh-CN" alt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zh-CN" alt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=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lang="zh-CN" altLang="en-US" i="1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zh-CN" altLang="en-US" i="1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num>
                                                    <m:den>
                                                      <m:sSup>
                                                        <m:sSupPr>
                                                          <m:ctrlPr>
                                                            <a:rPr lang="zh-CN" altLang="en-US" i="1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zh-CN" altLang="en-US" i="1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zh-CN" altLang="en-US" i="1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𝑛</m:t>
                                                          </m:r>
                                                        </m:sup>
                                                      </m:sSup>
                                                    </m:den>
                                                  </m:f>
                                                  <m:r>
                                                    <a:rPr lang="zh-CN" alt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zh-CN" alt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zh-CN" alt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≥1</m:t>
                                                  </m:r>
                                                </m:e>
                                                <m:e/>
                                              </m:mr>
                                            </m:m>
                                          </m:e>
                                          <m:e/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5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其它</m:t>
                                            </m:r>
                                          </m:e>
                                          <m:e/>
                                          <m:e/>
                                          <m:e/>
                                        </m:mr>
                                      </m:m>
                                    </m:e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Object 4">
                <a:extLst>
                  <a:ext uri="{FF2B5EF4-FFF2-40B4-BE49-F238E27FC236}">
                    <a16:creationId xmlns:a16="http://schemas.microsoft.com/office/drawing/2014/main" id="{44863C43-AA15-40B4-B208-060C42537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21782" y="4146905"/>
                <a:ext cx="2683492" cy="21118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40324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12" grpId="0"/>
      <p:bldP spid="13" grpId="0"/>
      <p:bldP spid="14" grpId="0"/>
      <p:bldP spid="16" grpId="0"/>
      <p:bldP spid="18" grpId="0"/>
      <p:bldP spid="20" grpId="0"/>
      <p:bldP spid="25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2D87AD-7CB0-4A6B-B2FF-9E8E5D33EED8}"/>
              </a:ext>
            </a:extLst>
          </p:cNvPr>
          <p:cNvSpPr txBox="1"/>
          <p:nvPr/>
        </p:nvSpPr>
        <p:spPr>
          <a:xfrm>
            <a:off x="1691807" y="1031080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集合的基数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7D51A076-D4BC-4148-A4A8-A0AC30C8D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807" y="2130052"/>
            <a:ext cx="8839200" cy="1303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集合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={0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-1}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，如果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∅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或与某个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等势，则称集合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有限集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，否则称集合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无限集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927CD0F-CABE-40F8-A2D9-16209C44FBF3}"/>
              </a:ext>
            </a:extLst>
          </p:cNvPr>
          <p:cNvSpPr txBox="1"/>
          <p:nvPr/>
        </p:nvSpPr>
        <p:spPr>
          <a:xfrm>
            <a:off x="1691807" y="3694847"/>
            <a:ext cx="8428737" cy="113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对于任意有限集合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，规定与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等势的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所对应的唯一的自然数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的基数，记作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card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52234752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2D87AD-7CB0-4A6B-B2FF-9E8E5D33EED8}"/>
              </a:ext>
            </a:extLst>
          </p:cNvPr>
          <p:cNvSpPr txBox="1"/>
          <p:nvPr/>
        </p:nvSpPr>
        <p:spPr>
          <a:xfrm>
            <a:off x="1691807" y="1031080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集合的基数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E971B4-B940-469F-8687-877D96CA200C}"/>
              </a:ext>
            </a:extLst>
          </p:cNvPr>
          <p:cNvSpPr txBox="1"/>
          <p:nvPr/>
        </p:nvSpPr>
        <p:spPr>
          <a:xfrm>
            <a:off x="1487555" y="1908747"/>
            <a:ext cx="7958220" cy="1284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凡是</a:t>
            </a:r>
            <a:r>
              <a:rPr lang="zh-CN" altLang="en-US" sz="2800" u="sng" dirty="0">
                <a:latin typeface="宋体" panose="02010600030101010101" pitchFamily="2" charset="-122"/>
                <a:ea typeface="宋体" panose="02010600030101010101" pitchFamily="2" charset="-122"/>
              </a:rPr>
              <a:t>与自然数集合</a:t>
            </a:r>
            <a:r>
              <a:rPr lang="en-US" altLang="zh-CN" sz="2800" i="1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800" u="sng" dirty="0">
                <a:latin typeface="宋体" panose="02010600030101010101" pitchFamily="2" charset="-122"/>
                <a:ea typeface="宋体" panose="02010600030101010101" pitchFamily="2" charset="-122"/>
              </a:rPr>
              <a:t>等势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的集合，称为</a:t>
            </a:r>
            <a:r>
              <a:rPr lang="zh-CN" altLang="en-US" sz="28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可数集合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除此以外的</a:t>
            </a:r>
            <a:r>
              <a:rPr lang="zh-CN" altLang="en-US" sz="28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无限集合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称为</a:t>
            </a:r>
            <a:r>
              <a:rPr lang="zh-CN" altLang="en-US" sz="28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不可数集合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AB7FF3-0F5A-44DE-9576-47705AACC21E}"/>
              </a:ext>
            </a:extLst>
          </p:cNvPr>
          <p:cNvSpPr txBox="1"/>
          <p:nvPr/>
        </p:nvSpPr>
        <p:spPr>
          <a:xfrm>
            <a:off x="1487555" y="3702889"/>
            <a:ext cx="94100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对于自然数集合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，规定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card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ℵ</a:t>
            </a:r>
            <a:r>
              <a:rPr lang="en-US" altLang="zh-CN" sz="28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 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（读作</a:t>
            </a:r>
            <a:r>
              <a:rPr lang="zh-CN" altLang="en-US" sz="2800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阿列夫零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BEB03E-D9DE-4063-889A-18306EAC619A}"/>
              </a:ext>
            </a:extLst>
          </p:cNvPr>
          <p:cNvSpPr txBox="1"/>
          <p:nvPr/>
        </p:nvSpPr>
        <p:spPr>
          <a:xfrm>
            <a:off x="1487555" y="4626173"/>
            <a:ext cx="86376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对于实数集合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，规定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card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ℵ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 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（读作</a:t>
            </a:r>
            <a:r>
              <a:rPr lang="zh-CN" altLang="en-US" sz="2800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阿列夫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1797380760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2D87AD-7CB0-4A6B-B2FF-9E8E5D33EED8}"/>
              </a:ext>
            </a:extLst>
          </p:cNvPr>
          <p:cNvSpPr txBox="1"/>
          <p:nvPr/>
        </p:nvSpPr>
        <p:spPr>
          <a:xfrm>
            <a:off x="1691807" y="1031080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集合的基数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D8646F-C0A9-43C9-8088-40B7529A762B}"/>
              </a:ext>
            </a:extLst>
          </p:cNvPr>
          <p:cNvSpPr txBox="1"/>
          <p:nvPr/>
        </p:nvSpPr>
        <p:spPr>
          <a:xfrm>
            <a:off x="3022107" y="1712642"/>
            <a:ext cx="6147786" cy="2241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…}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1/3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…}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∈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是素数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均为可数集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669BBEE-1A98-4EEA-B605-46BE1D51808D}"/>
              </a:ext>
            </a:extLst>
          </p:cNvPr>
          <p:cNvSpPr txBox="1"/>
          <p:nvPr/>
        </p:nvSpPr>
        <p:spPr>
          <a:xfrm>
            <a:off x="2657012" y="4051389"/>
            <a:ext cx="6877975" cy="113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集合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可数集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的充分必要条件是可以排列成</a:t>
            </a:r>
          </a:p>
          <a:p>
            <a:pPr>
              <a:lnSpc>
                <a:spcPct val="150000"/>
              </a:lnSpc>
            </a:pP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={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i="1" baseline="-25000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…}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的形式。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C336AA-9B83-47AC-BC9C-9D2C0718A13B}"/>
              </a:ext>
            </a:extLst>
          </p:cNvPr>
          <p:cNvSpPr txBox="1"/>
          <p:nvPr/>
        </p:nvSpPr>
        <p:spPr>
          <a:xfrm>
            <a:off x="3819857" y="5461606"/>
            <a:ext cx="3293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“可数” 即“可列”</a:t>
            </a:r>
          </a:p>
        </p:txBody>
      </p:sp>
    </p:spTree>
    <p:extLst>
      <p:ext uri="{BB962C8B-B14F-4D97-AF65-F5344CB8AC3E}">
        <p14:creationId xmlns:p14="http://schemas.microsoft.com/office/powerpoint/2010/main" val="1136612545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0FD3E5-5BB1-406C-9F8C-68F8BED82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571" y="1635241"/>
            <a:ext cx="6123811" cy="46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6260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2D87AD-7CB0-4A6B-B2FF-9E8E5D33EED8}"/>
              </a:ext>
            </a:extLst>
          </p:cNvPr>
          <p:cNvSpPr txBox="1"/>
          <p:nvPr/>
        </p:nvSpPr>
        <p:spPr>
          <a:xfrm>
            <a:off x="1691807" y="1031080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集合的基数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AB7FF3-0F5A-44DE-9576-47705AACC21E}"/>
              </a:ext>
            </a:extLst>
          </p:cNvPr>
          <p:cNvSpPr txBox="1"/>
          <p:nvPr/>
        </p:nvSpPr>
        <p:spPr>
          <a:xfrm>
            <a:off x="1525257" y="2202563"/>
            <a:ext cx="94100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对于自然数集合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，规定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card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ℵ</a:t>
            </a:r>
            <a:r>
              <a:rPr lang="en-US" altLang="zh-CN" sz="2800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 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（读作阿列夫零）；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BEB03E-D9DE-4063-889A-18306EAC619A}"/>
              </a:ext>
            </a:extLst>
          </p:cNvPr>
          <p:cNvSpPr txBox="1"/>
          <p:nvPr/>
        </p:nvSpPr>
        <p:spPr>
          <a:xfrm>
            <a:off x="1525257" y="3125847"/>
            <a:ext cx="86376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对于实数集合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，规定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card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ℵ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 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（读作阿列夫）。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083760-4619-4ACB-B440-DCB6CE405A60}"/>
              </a:ext>
            </a:extLst>
          </p:cNvPr>
          <p:cNvSpPr txBox="1"/>
          <p:nvPr/>
        </p:nvSpPr>
        <p:spPr>
          <a:xfrm>
            <a:off x="3766323" y="4141928"/>
            <a:ext cx="3320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如何证明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不等势？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A55E47-2515-4F9C-81B5-26A00A145F4B}"/>
              </a:ext>
            </a:extLst>
          </p:cNvPr>
          <p:cNvSpPr txBox="1"/>
          <p:nvPr/>
        </p:nvSpPr>
        <p:spPr>
          <a:xfrm>
            <a:off x="7086572" y="4172705"/>
            <a:ext cx="2982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“可数” 即“可列”</a:t>
            </a:r>
          </a:p>
        </p:txBody>
      </p:sp>
    </p:spTree>
    <p:extLst>
      <p:ext uri="{BB962C8B-B14F-4D97-AF65-F5344CB8AC3E}">
        <p14:creationId xmlns:p14="http://schemas.microsoft.com/office/powerpoint/2010/main" val="3872556134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2D87AD-7CB0-4A6B-B2FF-9E8E5D33EED8}"/>
              </a:ext>
            </a:extLst>
          </p:cNvPr>
          <p:cNvSpPr txBox="1"/>
          <p:nvPr/>
        </p:nvSpPr>
        <p:spPr>
          <a:xfrm>
            <a:off x="1691807" y="1031080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集合的基数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62CBF1-BA74-4189-8060-E77BB59C7179}"/>
              </a:ext>
            </a:extLst>
          </p:cNvPr>
          <p:cNvSpPr txBox="1"/>
          <p:nvPr/>
        </p:nvSpPr>
        <p:spPr>
          <a:xfrm>
            <a:off x="3428316" y="1584658"/>
            <a:ext cx="4487262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en-US" altLang="zh-CN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1A53D63-FF00-4014-B1C3-DA8937325FA3}"/>
              </a:ext>
            </a:extLst>
          </p:cNvPr>
          <p:cNvGrpSpPr/>
          <p:nvPr/>
        </p:nvGrpSpPr>
        <p:grpSpPr>
          <a:xfrm>
            <a:off x="3073209" y="1598219"/>
            <a:ext cx="584391" cy="3967729"/>
            <a:chOff x="3073209" y="1598219"/>
            <a:chExt cx="584391" cy="3967729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ED46740-3A31-482B-8373-5C2BAE66254B}"/>
                </a:ext>
              </a:extLst>
            </p:cNvPr>
            <p:cNvSpPr txBox="1"/>
            <p:nvPr/>
          </p:nvSpPr>
          <p:spPr>
            <a:xfrm>
              <a:off x="3073209" y="1598219"/>
              <a:ext cx="584391" cy="3741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  <a:p>
              <a:pPr>
                <a:lnSpc>
                  <a:spcPct val="150000"/>
                </a:lnSpc>
              </a:pPr>
              <a:endPara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8867F2F-34E8-4939-9C03-10651441A190}"/>
                </a:ext>
              </a:extLst>
            </p:cNvPr>
            <p:cNvSpPr txBox="1"/>
            <p:nvPr/>
          </p:nvSpPr>
          <p:spPr>
            <a:xfrm>
              <a:off x="3087384" y="4981173"/>
              <a:ext cx="553998" cy="58477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b="1" dirty="0"/>
                <a:t>…</a:t>
              </a:r>
              <a:endParaRPr lang="zh-CN" altLang="en-US" sz="2400" b="1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66EE65D-DC98-4317-87C8-D83DA7E47932}"/>
              </a:ext>
            </a:extLst>
          </p:cNvPr>
          <p:cNvGrpSpPr/>
          <p:nvPr/>
        </p:nvGrpSpPr>
        <p:grpSpPr>
          <a:xfrm>
            <a:off x="3428316" y="2143494"/>
            <a:ext cx="6147786" cy="3422235"/>
            <a:chOff x="3428316" y="2143494"/>
            <a:chExt cx="6147786" cy="342223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AFEC2DA-2389-4C7C-BF57-FB9D573FA5A9}"/>
                </a:ext>
              </a:extLst>
            </p:cNvPr>
            <p:cNvSpPr txBox="1"/>
            <p:nvPr/>
          </p:nvSpPr>
          <p:spPr>
            <a:xfrm>
              <a:off x="3428316" y="2143494"/>
              <a:ext cx="6147786" cy="2795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0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21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22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23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24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26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27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31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33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34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35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36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37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0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41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42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43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44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45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46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47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0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52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53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54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55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56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57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0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61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62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63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65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66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67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FB39198-6A84-46AC-9263-369D1F365CF9}"/>
                </a:ext>
              </a:extLst>
            </p:cNvPr>
            <p:cNvSpPr txBox="1"/>
            <p:nvPr/>
          </p:nvSpPr>
          <p:spPr>
            <a:xfrm>
              <a:off x="5023468" y="4980954"/>
              <a:ext cx="553998" cy="58477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b="1" dirty="0"/>
                <a:t>…</a:t>
              </a:r>
              <a:endParaRPr lang="zh-CN" altLang="en-US" sz="2400" b="1" dirty="0"/>
            </a:p>
          </p:txBody>
        </p:sp>
      </p:grpSp>
      <p:sp>
        <p:nvSpPr>
          <p:cNvPr id="88082" name="文本框 88081">
            <a:extLst>
              <a:ext uri="{FF2B5EF4-FFF2-40B4-BE49-F238E27FC236}">
                <a16:creationId xmlns:a16="http://schemas.microsoft.com/office/drawing/2014/main" id="{DDEDB49B-1F62-4DEE-B567-0F4F55D9F65E}"/>
              </a:ext>
            </a:extLst>
          </p:cNvPr>
          <p:cNvSpPr txBox="1"/>
          <p:nvPr/>
        </p:nvSpPr>
        <p:spPr>
          <a:xfrm>
            <a:off x="3186559" y="5570148"/>
            <a:ext cx="4227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878170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808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2D87AD-7CB0-4A6B-B2FF-9E8E5D33EED8}"/>
              </a:ext>
            </a:extLst>
          </p:cNvPr>
          <p:cNvSpPr txBox="1"/>
          <p:nvPr/>
        </p:nvSpPr>
        <p:spPr>
          <a:xfrm>
            <a:off x="1691807" y="1031080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集合的基数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62CBF1-BA74-4189-8060-E77BB59C7179}"/>
              </a:ext>
            </a:extLst>
          </p:cNvPr>
          <p:cNvSpPr txBox="1"/>
          <p:nvPr/>
        </p:nvSpPr>
        <p:spPr>
          <a:xfrm>
            <a:off x="3428316" y="1584658"/>
            <a:ext cx="4487262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en-US" altLang="zh-CN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1A53D63-FF00-4014-B1C3-DA8937325FA3}"/>
              </a:ext>
            </a:extLst>
          </p:cNvPr>
          <p:cNvGrpSpPr/>
          <p:nvPr/>
        </p:nvGrpSpPr>
        <p:grpSpPr>
          <a:xfrm>
            <a:off x="3073209" y="1598219"/>
            <a:ext cx="584391" cy="3967729"/>
            <a:chOff x="3073209" y="1598219"/>
            <a:chExt cx="584391" cy="3967729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ED46740-3A31-482B-8373-5C2BAE66254B}"/>
                </a:ext>
              </a:extLst>
            </p:cNvPr>
            <p:cNvSpPr txBox="1"/>
            <p:nvPr/>
          </p:nvSpPr>
          <p:spPr>
            <a:xfrm>
              <a:off x="3073209" y="1598219"/>
              <a:ext cx="584391" cy="3741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  <a:p>
              <a:pPr>
                <a:lnSpc>
                  <a:spcPct val="150000"/>
                </a:lnSpc>
              </a:pPr>
              <a:endPara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8867F2F-34E8-4939-9C03-10651441A190}"/>
                </a:ext>
              </a:extLst>
            </p:cNvPr>
            <p:cNvSpPr txBox="1"/>
            <p:nvPr/>
          </p:nvSpPr>
          <p:spPr>
            <a:xfrm>
              <a:off x="3087384" y="4981173"/>
              <a:ext cx="553998" cy="58477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b="1" dirty="0"/>
                <a:t>…</a:t>
              </a:r>
              <a:endParaRPr lang="zh-CN" altLang="en-US" sz="2400" b="1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66EE65D-DC98-4317-87C8-D83DA7E47932}"/>
              </a:ext>
            </a:extLst>
          </p:cNvPr>
          <p:cNvGrpSpPr/>
          <p:nvPr/>
        </p:nvGrpSpPr>
        <p:grpSpPr>
          <a:xfrm>
            <a:off x="3428316" y="2143713"/>
            <a:ext cx="6147786" cy="3422235"/>
            <a:chOff x="3428316" y="2143494"/>
            <a:chExt cx="6147786" cy="342223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AFEC2DA-2389-4C7C-BF57-FB9D573FA5A9}"/>
                </a:ext>
              </a:extLst>
            </p:cNvPr>
            <p:cNvSpPr txBox="1"/>
            <p:nvPr/>
          </p:nvSpPr>
          <p:spPr>
            <a:xfrm>
              <a:off x="3428316" y="2143494"/>
              <a:ext cx="6147786" cy="2795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0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21 </a:t>
              </a:r>
              <a:r>
                <a:rPr lang="en-US" altLang="zh-CN" sz="2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22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23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24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26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27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31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 </a:t>
              </a:r>
              <a:r>
                <a:rPr lang="en-US" altLang="zh-CN" sz="2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33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34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35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36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37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0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41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42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43 </a:t>
              </a:r>
              <a:r>
                <a:rPr lang="en-US" altLang="zh-CN" sz="2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44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45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46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47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0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52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53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54 </a:t>
              </a:r>
              <a:r>
                <a:rPr lang="en-US" altLang="zh-CN" sz="2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55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56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57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0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61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62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63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65 </a:t>
              </a:r>
              <a:r>
                <a:rPr lang="en-US" altLang="zh-CN" sz="2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66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67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FB39198-6A84-46AC-9263-369D1F365CF9}"/>
                </a:ext>
              </a:extLst>
            </p:cNvPr>
            <p:cNvSpPr txBox="1"/>
            <p:nvPr/>
          </p:nvSpPr>
          <p:spPr>
            <a:xfrm>
              <a:off x="5023468" y="4980954"/>
              <a:ext cx="553998" cy="58477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b="1" dirty="0"/>
                <a:t>…</a:t>
              </a:r>
              <a:endParaRPr lang="zh-CN" altLang="en-US" sz="2400" b="1" dirty="0"/>
            </a:p>
          </p:txBody>
        </p:sp>
      </p:grpSp>
      <p:sp>
        <p:nvSpPr>
          <p:cNvPr id="88082" name="文本框 88081">
            <a:extLst>
              <a:ext uri="{FF2B5EF4-FFF2-40B4-BE49-F238E27FC236}">
                <a16:creationId xmlns:a16="http://schemas.microsoft.com/office/drawing/2014/main" id="{DDEDB49B-1F62-4DEE-B567-0F4F55D9F65E}"/>
              </a:ext>
            </a:extLst>
          </p:cNvPr>
          <p:cNvSpPr txBox="1"/>
          <p:nvPr/>
        </p:nvSpPr>
        <p:spPr>
          <a:xfrm>
            <a:off x="3186559" y="5570148"/>
            <a:ext cx="4227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 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 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 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 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 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F118787-D351-41E1-8032-C4D8F14DDDE6}"/>
              </a:ext>
            </a:extLst>
          </p:cNvPr>
          <p:cNvCxnSpPr/>
          <p:nvPr/>
        </p:nvCxnSpPr>
        <p:spPr>
          <a:xfrm flipH="1">
            <a:off x="4152900" y="2143494"/>
            <a:ext cx="53340" cy="3525474"/>
          </a:xfrm>
          <a:prstGeom prst="straightConnector1">
            <a:avLst/>
          </a:prstGeom>
          <a:ln w="19050"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D8C6E31-76E5-4299-BA45-DC8CF465408C}"/>
              </a:ext>
            </a:extLst>
          </p:cNvPr>
          <p:cNvCxnSpPr>
            <a:cxnSpLocks/>
          </p:cNvCxnSpPr>
          <p:nvPr/>
        </p:nvCxnSpPr>
        <p:spPr>
          <a:xfrm>
            <a:off x="4576754" y="2720340"/>
            <a:ext cx="0" cy="2948628"/>
          </a:xfrm>
          <a:prstGeom prst="straightConnector1">
            <a:avLst/>
          </a:prstGeom>
          <a:ln w="19050"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1C584B1-1E9F-4EA3-B657-2421E01864E7}"/>
              </a:ext>
            </a:extLst>
          </p:cNvPr>
          <p:cNvCxnSpPr>
            <a:cxnSpLocks/>
          </p:cNvCxnSpPr>
          <p:nvPr/>
        </p:nvCxnSpPr>
        <p:spPr>
          <a:xfrm>
            <a:off x="4968727" y="3276600"/>
            <a:ext cx="0" cy="2392368"/>
          </a:xfrm>
          <a:prstGeom prst="straightConnector1">
            <a:avLst/>
          </a:prstGeom>
          <a:ln w="19050"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09C6773-D06B-4677-8FDF-198AA5BBE780}"/>
              </a:ext>
            </a:extLst>
          </p:cNvPr>
          <p:cNvCxnSpPr>
            <a:cxnSpLocks/>
          </p:cNvCxnSpPr>
          <p:nvPr/>
        </p:nvCxnSpPr>
        <p:spPr>
          <a:xfrm>
            <a:off x="5405705" y="3817620"/>
            <a:ext cx="0" cy="1851348"/>
          </a:xfrm>
          <a:prstGeom prst="straightConnector1">
            <a:avLst/>
          </a:prstGeom>
          <a:ln w="19050"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6283439-5750-471B-AF25-E49D57BD147B}"/>
              </a:ext>
            </a:extLst>
          </p:cNvPr>
          <p:cNvCxnSpPr>
            <a:cxnSpLocks/>
          </p:cNvCxnSpPr>
          <p:nvPr/>
        </p:nvCxnSpPr>
        <p:spPr>
          <a:xfrm>
            <a:off x="5801945" y="4315254"/>
            <a:ext cx="0" cy="1331399"/>
          </a:xfrm>
          <a:prstGeom prst="straightConnector1">
            <a:avLst/>
          </a:prstGeom>
          <a:ln w="19050"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11CC5A6-850D-4771-9DE9-3638494D19AE}"/>
              </a:ext>
            </a:extLst>
          </p:cNvPr>
          <p:cNvCxnSpPr>
            <a:cxnSpLocks/>
          </p:cNvCxnSpPr>
          <p:nvPr/>
        </p:nvCxnSpPr>
        <p:spPr>
          <a:xfrm>
            <a:off x="6219775" y="4980953"/>
            <a:ext cx="0" cy="642240"/>
          </a:xfrm>
          <a:prstGeom prst="straightConnector1">
            <a:avLst/>
          </a:prstGeom>
          <a:ln w="19050"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060877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>
                <a:latin typeface="Lucida Handwriting" panose="03010101010101010101" pitchFamily="66" charset="0"/>
              </a:rPr>
              <a:t>Relation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37" name="内容占位符 109570">
            <a:extLst>
              <a:ext uri="{FF2B5EF4-FFF2-40B4-BE49-F238E27FC236}">
                <a16:creationId xmlns:a16="http://schemas.microsoft.com/office/drawing/2014/main" id="{7E1FB57D-749F-4314-9A37-5AD22E9B7B90}"/>
              </a:ext>
            </a:extLst>
          </p:cNvPr>
          <p:cNvSpPr txBox="1">
            <a:spLocks/>
          </p:cNvSpPr>
          <p:nvPr/>
        </p:nvSpPr>
        <p:spPr>
          <a:xfrm>
            <a:off x="2707358" y="738188"/>
            <a:ext cx="8378825" cy="457835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latin typeface="Microsoft YaHei" panose="020B0503020204020204" charset="-122"/>
                <a:ea typeface="Microsoft YaHei" panose="020B0503020204020204" charset="-122"/>
              </a:rPr>
              <a:t>偏序集中的</a:t>
            </a:r>
            <a:r>
              <a:rPr lang="zh-CN" altLang="en-US" sz="2400" dirty="0">
                <a:solidFill>
                  <a:srgbClr val="CC0000"/>
                </a:solidFill>
                <a:latin typeface="Microsoft YaHei" panose="020B0503020204020204" charset="-122"/>
                <a:ea typeface="Microsoft YaHei" panose="020B0503020204020204" charset="-122"/>
              </a:rPr>
              <a:t>特殊元素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latin typeface="Microsoft YaHei" panose="020B0503020204020204" charset="-122"/>
                <a:ea typeface="Microsoft YaHei" panose="020B0503020204020204" charset="-122"/>
              </a:rPr>
              <a:t>设&lt;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</a:rPr>
              <a:t>A,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≼&gt;</a:t>
            </a:r>
            <a:r>
              <a:rPr lang="zh-CN" altLang="en-US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为偏序集, 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BA, </a:t>
            </a:r>
            <a:r>
              <a:rPr lang="en-US" altLang="x-none" sz="2400" dirty="0" err="1">
                <a:solidFill>
                  <a:srgbClr val="3333FF"/>
                </a:solidFill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yB</a:t>
            </a:r>
            <a:endParaRPr lang="en-US" altLang="x-none" sz="2400" dirty="0">
              <a:solidFill>
                <a:srgbClr val="3333FF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CC0000"/>
                </a:solidFill>
                <a:latin typeface="Microsoft YaHei" panose="020B0503020204020204" charset="-122"/>
                <a:ea typeface="Microsoft YaHei" panose="020B0503020204020204" charset="-122"/>
              </a:rPr>
              <a:t>最大元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</a:rPr>
              <a:t>(maximum/greatest element):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</a:rPr>
              <a:t>    y</a:t>
            </a:r>
            <a:r>
              <a:rPr lang="zh-CN" altLang="en-US" sz="2400" dirty="0">
                <a:latin typeface="Microsoft YaHei" panose="020B0503020204020204" charset="-122"/>
                <a:ea typeface="Microsoft YaHei" panose="020B0503020204020204" charset="-122"/>
              </a:rPr>
              <a:t>是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</a:rPr>
              <a:t>B</a:t>
            </a:r>
            <a:r>
              <a:rPr lang="zh-CN" altLang="en-US" sz="2400" dirty="0">
                <a:latin typeface="Microsoft YaHei" panose="020B0503020204020204" charset="-122"/>
                <a:ea typeface="Microsoft YaHei" panose="020B0503020204020204" charset="-122"/>
              </a:rPr>
              <a:t>的最大元 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x( </a:t>
            </a:r>
            <a:r>
              <a:rPr lang="en-US" altLang="x-none" sz="2400" dirty="0" err="1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xB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  </a:t>
            </a:r>
            <a:r>
              <a:rPr lang="en-US" altLang="x-none" sz="2400" dirty="0" err="1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x≼y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 )</a:t>
            </a:r>
            <a:endParaRPr lang="zh-CN" altLang="en-US" sz="24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CC0000"/>
                </a:solidFill>
                <a:latin typeface="Microsoft YaHei" panose="020B0503020204020204" charset="-122"/>
                <a:ea typeface="Microsoft YaHei" panose="020B0503020204020204" charset="-122"/>
              </a:rPr>
              <a:t>最小元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</a:rPr>
              <a:t>(minimum/least element):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</a:rPr>
              <a:t>    y</a:t>
            </a:r>
            <a:r>
              <a:rPr lang="zh-CN" altLang="en-US" sz="2400" dirty="0">
                <a:latin typeface="Microsoft YaHei" panose="020B0503020204020204" charset="-122"/>
                <a:ea typeface="Microsoft YaHei" panose="020B0503020204020204" charset="-122"/>
              </a:rPr>
              <a:t>是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</a:rPr>
              <a:t>B</a:t>
            </a:r>
            <a:r>
              <a:rPr lang="zh-CN" altLang="en-US" sz="2400" dirty="0">
                <a:latin typeface="Microsoft YaHei" panose="020B0503020204020204" charset="-122"/>
                <a:ea typeface="Microsoft YaHei" panose="020B0503020204020204" charset="-122"/>
              </a:rPr>
              <a:t>的最小元 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x( </a:t>
            </a:r>
            <a:r>
              <a:rPr lang="en-US" altLang="x-none" sz="2400" dirty="0" err="1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xB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  </a:t>
            </a:r>
            <a:r>
              <a:rPr lang="en-US" altLang="x-none" sz="2400" dirty="0" err="1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y≼x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 )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CC0000"/>
                </a:solidFill>
                <a:latin typeface="Microsoft YaHei" panose="020B0503020204020204" charset="-122"/>
                <a:ea typeface="Microsoft YaHei" panose="020B0503020204020204" charset="-122"/>
              </a:rPr>
              <a:t>极大元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</a:rPr>
              <a:t>(maximal element):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</a:rPr>
              <a:t>    y</a:t>
            </a:r>
            <a:r>
              <a:rPr lang="zh-CN" altLang="en-US" sz="2400" dirty="0">
                <a:latin typeface="Microsoft YaHei" panose="020B0503020204020204" charset="-122"/>
                <a:ea typeface="Microsoft YaHei" panose="020B0503020204020204" charset="-122"/>
              </a:rPr>
              <a:t>是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</a:rPr>
              <a:t>B</a:t>
            </a:r>
            <a:r>
              <a:rPr lang="zh-CN" altLang="en-US" sz="2400" dirty="0">
                <a:latin typeface="Microsoft YaHei" panose="020B0503020204020204" charset="-122"/>
                <a:ea typeface="Microsoft YaHei" panose="020B0503020204020204" charset="-122"/>
              </a:rPr>
              <a:t>的极大元 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x( </a:t>
            </a:r>
            <a:r>
              <a:rPr lang="en-US" altLang="x-none" sz="2400" dirty="0" err="1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xB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  </a:t>
            </a:r>
            <a:r>
              <a:rPr lang="en-US" altLang="x-none" sz="2400" dirty="0" err="1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y≼x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  x=y )</a:t>
            </a:r>
            <a:endParaRPr lang="zh-CN" altLang="en-US" sz="24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CC0000"/>
                </a:solidFill>
                <a:latin typeface="Microsoft YaHei" panose="020B0503020204020204" charset="-122"/>
                <a:ea typeface="Microsoft YaHei" panose="020B0503020204020204" charset="-122"/>
              </a:rPr>
              <a:t>极小元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</a:rPr>
              <a:t>(minimal element):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</a:rPr>
              <a:t>    y</a:t>
            </a:r>
            <a:r>
              <a:rPr lang="zh-CN" altLang="en-US" sz="2400" dirty="0">
                <a:latin typeface="Microsoft YaHei" panose="020B0503020204020204" charset="-122"/>
                <a:ea typeface="Microsoft YaHei" panose="020B0503020204020204" charset="-122"/>
              </a:rPr>
              <a:t>是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</a:rPr>
              <a:t>B</a:t>
            </a:r>
            <a:r>
              <a:rPr lang="zh-CN" altLang="en-US" sz="2400" dirty="0">
                <a:latin typeface="Microsoft YaHei" panose="020B0503020204020204" charset="-122"/>
                <a:ea typeface="Microsoft YaHei" panose="020B0503020204020204" charset="-122"/>
              </a:rPr>
              <a:t>的极小元 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x( </a:t>
            </a:r>
            <a:r>
              <a:rPr lang="en-US" altLang="x-none" sz="2400" dirty="0" err="1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xB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  </a:t>
            </a:r>
            <a:r>
              <a:rPr lang="en-US" altLang="x-none" sz="2400" dirty="0" err="1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x≼y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  x=y )</a:t>
            </a:r>
            <a:endParaRPr lang="zh-CN" altLang="en-US" sz="2400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1673663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2D87AD-7CB0-4A6B-B2FF-9E8E5D33EED8}"/>
              </a:ext>
            </a:extLst>
          </p:cNvPr>
          <p:cNvSpPr txBox="1"/>
          <p:nvPr/>
        </p:nvSpPr>
        <p:spPr>
          <a:xfrm>
            <a:off x="1691807" y="1031080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集合的基数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62CBF1-BA74-4189-8060-E77BB59C7179}"/>
              </a:ext>
            </a:extLst>
          </p:cNvPr>
          <p:cNvSpPr txBox="1"/>
          <p:nvPr/>
        </p:nvSpPr>
        <p:spPr>
          <a:xfrm>
            <a:off x="3428316" y="1584658"/>
            <a:ext cx="4487262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en-US" altLang="zh-CN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1A53D63-FF00-4014-B1C3-DA8937325FA3}"/>
              </a:ext>
            </a:extLst>
          </p:cNvPr>
          <p:cNvGrpSpPr/>
          <p:nvPr/>
        </p:nvGrpSpPr>
        <p:grpSpPr>
          <a:xfrm>
            <a:off x="3073209" y="1598219"/>
            <a:ext cx="584391" cy="3967729"/>
            <a:chOff x="3073209" y="1598219"/>
            <a:chExt cx="584391" cy="3967729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ED46740-3A31-482B-8373-5C2BAE66254B}"/>
                </a:ext>
              </a:extLst>
            </p:cNvPr>
            <p:cNvSpPr txBox="1"/>
            <p:nvPr/>
          </p:nvSpPr>
          <p:spPr>
            <a:xfrm>
              <a:off x="3073209" y="1598219"/>
              <a:ext cx="584391" cy="3741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  <a:p>
              <a:pPr>
                <a:lnSpc>
                  <a:spcPct val="150000"/>
                </a:lnSpc>
              </a:pPr>
              <a:endPara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8867F2F-34E8-4939-9C03-10651441A190}"/>
                </a:ext>
              </a:extLst>
            </p:cNvPr>
            <p:cNvSpPr txBox="1"/>
            <p:nvPr/>
          </p:nvSpPr>
          <p:spPr>
            <a:xfrm>
              <a:off x="3087384" y="4981173"/>
              <a:ext cx="553998" cy="58477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b="1" dirty="0"/>
                <a:t>…</a:t>
              </a:r>
              <a:endParaRPr lang="zh-CN" altLang="en-US" sz="2400" b="1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66EE65D-DC98-4317-87C8-D83DA7E47932}"/>
              </a:ext>
            </a:extLst>
          </p:cNvPr>
          <p:cNvGrpSpPr/>
          <p:nvPr/>
        </p:nvGrpSpPr>
        <p:grpSpPr>
          <a:xfrm>
            <a:off x="3428316" y="2143494"/>
            <a:ext cx="6147786" cy="3422235"/>
            <a:chOff x="3428316" y="2143494"/>
            <a:chExt cx="6147786" cy="342223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AFEC2DA-2389-4C7C-BF57-FB9D573FA5A9}"/>
                </a:ext>
              </a:extLst>
            </p:cNvPr>
            <p:cNvSpPr txBox="1"/>
            <p:nvPr/>
          </p:nvSpPr>
          <p:spPr>
            <a:xfrm>
              <a:off x="3428316" y="2143494"/>
              <a:ext cx="6147786" cy="2795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0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21 </a:t>
              </a:r>
              <a:r>
                <a:rPr lang="en-US" altLang="zh-CN" sz="2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22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23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24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26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27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31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 </a:t>
              </a:r>
              <a:r>
                <a:rPr lang="en-US" altLang="zh-CN" sz="2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33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34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35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36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37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0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41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42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43 </a:t>
              </a:r>
              <a:r>
                <a:rPr lang="en-US" altLang="zh-CN" sz="2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44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45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46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47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0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52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53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54 </a:t>
              </a:r>
              <a:r>
                <a:rPr lang="en-US" altLang="zh-CN" sz="2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55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56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57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0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61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62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63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65 </a:t>
              </a:r>
              <a:r>
                <a:rPr lang="en-US" altLang="zh-CN" sz="2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66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67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FB39198-6A84-46AC-9263-369D1F365CF9}"/>
                </a:ext>
              </a:extLst>
            </p:cNvPr>
            <p:cNvSpPr txBox="1"/>
            <p:nvPr/>
          </p:nvSpPr>
          <p:spPr>
            <a:xfrm>
              <a:off x="5023468" y="4980954"/>
              <a:ext cx="553998" cy="58477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b="1" dirty="0"/>
                <a:t>…</a:t>
              </a:r>
              <a:endParaRPr lang="zh-CN" altLang="en-US" sz="2400" b="1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2EB985C-085F-4B46-831D-A7DE4E488B71}"/>
              </a:ext>
            </a:extLst>
          </p:cNvPr>
          <p:cNvGrpSpPr/>
          <p:nvPr/>
        </p:nvGrpSpPr>
        <p:grpSpPr>
          <a:xfrm>
            <a:off x="3870960" y="1752298"/>
            <a:ext cx="2948940" cy="3815456"/>
            <a:chOff x="3604260" y="1752298"/>
            <a:chExt cx="2948940" cy="3815456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988F097-EE23-4703-8B97-0DF46A86988E}"/>
                </a:ext>
              </a:extLst>
            </p:cNvPr>
            <p:cNvCxnSpPr>
              <a:cxnSpLocks/>
            </p:cNvCxnSpPr>
            <p:nvPr/>
          </p:nvCxnSpPr>
          <p:spPr>
            <a:xfrm>
              <a:off x="3604260" y="1877046"/>
              <a:ext cx="2575560" cy="35327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49922306-5EB8-4A67-9D25-52184E80C24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540" y="1752298"/>
              <a:ext cx="2613660" cy="35210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9964AEB-C5B2-4275-99E5-EAD9DCBFDAD8}"/>
                </a:ext>
              </a:extLst>
            </p:cNvPr>
            <p:cNvSpPr txBox="1"/>
            <p:nvPr/>
          </p:nvSpPr>
          <p:spPr>
            <a:xfrm rot="19509415">
              <a:off x="5998541" y="4931382"/>
              <a:ext cx="553998" cy="63637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400" b="1" dirty="0"/>
                <a:t>…</a:t>
              </a:r>
              <a:endParaRPr lang="zh-CN" altLang="en-US" sz="2400" b="1" dirty="0"/>
            </a:p>
          </p:txBody>
        </p:sp>
      </p:grpSp>
      <p:sp>
        <p:nvSpPr>
          <p:cNvPr id="88082" name="文本框 88081">
            <a:extLst>
              <a:ext uri="{FF2B5EF4-FFF2-40B4-BE49-F238E27FC236}">
                <a16:creationId xmlns:a16="http://schemas.microsoft.com/office/drawing/2014/main" id="{DDEDB49B-1F62-4DEE-B567-0F4F55D9F65E}"/>
              </a:ext>
            </a:extLst>
          </p:cNvPr>
          <p:cNvSpPr txBox="1"/>
          <p:nvPr/>
        </p:nvSpPr>
        <p:spPr>
          <a:xfrm>
            <a:off x="3186559" y="5570148"/>
            <a:ext cx="4227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 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 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 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 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7F99AB-B636-4B6C-BD7C-E017B45584B1}"/>
              </a:ext>
            </a:extLst>
          </p:cNvPr>
          <p:cNvSpPr txBox="1"/>
          <p:nvPr/>
        </p:nvSpPr>
        <p:spPr>
          <a:xfrm>
            <a:off x="8168066" y="3338849"/>
            <a:ext cx="2237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对角线法</a:t>
            </a:r>
          </a:p>
        </p:txBody>
      </p:sp>
    </p:spTree>
    <p:extLst>
      <p:ext uri="{BB962C8B-B14F-4D97-AF65-F5344CB8AC3E}">
        <p14:creationId xmlns:p14="http://schemas.microsoft.com/office/powerpoint/2010/main" val="5926383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2DE267-1411-4A75-9FD4-4910FAC9FB11}"/>
              </a:ext>
            </a:extLst>
          </p:cNvPr>
          <p:cNvSpPr txBox="1">
            <a:spLocks noChangeArrowheads="1"/>
          </p:cNvSpPr>
          <p:nvPr/>
        </p:nvSpPr>
        <p:spPr>
          <a:xfrm>
            <a:off x="2098514" y="1325003"/>
            <a:ext cx="8991600" cy="53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任一无限集必含有可数子集。</a:t>
            </a:r>
            <a:endParaRPr lang="en-US" altLang="zh-CN" dirty="0">
              <a:latin typeface="宋体" panose="02010600030101010101" pitchFamily="2" charset="-122"/>
            </a:endParaRPr>
          </a:p>
          <a:p>
            <a:pPr algn="just">
              <a:lnSpc>
                <a:spcPct val="110000"/>
              </a:lnSpc>
            </a:pPr>
            <a:r>
              <a:rPr lang="zh-CN" altLang="en-US" dirty="0"/>
              <a:t>任意无限集，一定与它的某一真子集等势。</a:t>
            </a:r>
            <a:endParaRPr lang="en-US" altLang="zh-CN" dirty="0"/>
          </a:p>
          <a:p>
            <a:pPr algn="just">
              <a:lnSpc>
                <a:spcPct val="11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可数集的任何无限子集是可数的。</a:t>
            </a:r>
            <a:endParaRPr lang="en-US" altLang="zh-CN" dirty="0">
              <a:latin typeface="宋体" panose="02010600030101010101" pitchFamily="2" charset="-122"/>
            </a:endParaRPr>
          </a:p>
          <a:p>
            <a:pPr algn="just">
              <a:lnSpc>
                <a:spcPct val="11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可数个可数集的并集仍然是一可数集。</a:t>
            </a:r>
            <a:endParaRPr lang="zh-CN" altLang="en-US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1717999"/>
      </p:ext>
    </p:extLst>
  </p:cSld>
  <p:clrMapOvr>
    <a:masterClrMapping/>
  </p:clrMapOvr>
  <p:transition spd="slow" advTm="0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9928A112-D250-44B0-9D8B-42CE562BC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4100" y="1079957"/>
            <a:ext cx="754380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dirty="0">
                <a:latin typeface="宋体" panose="02010600030101010101" pitchFamily="2" charset="-122"/>
              </a:rPr>
              <a:t>证明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dirty="0">
                <a:latin typeface="宋体" panose="02010600030101010101" pitchFamily="2" charset="-122"/>
              </a:rPr>
              <a:t>设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baseline="-30000" dirty="0"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baseline="-30000" dirty="0">
                <a:latin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baseline="-30000" dirty="0">
                <a:latin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/>
              <a:t>……</a:t>
            </a:r>
            <a:r>
              <a:rPr lang="zh-CN" altLang="en-US" dirty="0">
                <a:latin typeface="宋体" panose="02010600030101010101" pitchFamily="2" charset="-122"/>
              </a:rPr>
              <a:t>是可数个可数集，分别表示为：</a:t>
            </a:r>
            <a:endParaRPr lang="zh-CN" altLang="en-US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baseline="-30000" dirty="0"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={a</a:t>
            </a:r>
            <a:r>
              <a:rPr lang="en-US" altLang="zh-CN" baseline="-30000" dirty="0">
                <a:latin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aseline="-30000" dirty="0">
                <a:latin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aseline="-30000" dirty="0">
                <a:latin typeface="宋体" panose="02010600030101010101" pitchFamily="2" charset="-122"/>
                <a:cs typeface="Times New Roman" panose="02020603050405020304" pitchFamily="18" charset="0"/>
              </a:rPr>
              <a:t>13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/>
              <a:t>…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aseline="-30000" dirty="0"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i="1" baseline="-30000" dirty="0">
                <a:latin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/>
              <a:t>…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ctr">
              <a:spcBef>
                <a:spcPct val="50000"/>
              </a:spcBef>
            </a:pP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baseline="-30000" dirty="0">
                <a:latin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={a</a:t>
            </a:r>
            <a:r>
              <a:rPr lang="en-US" altLang="zh-CN" baseline="-30000" dirty="0">
                <a:latin typeface="宋体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aseline="-30000" dirty="0">
                <a:latin typeface="宋体" panose="02010600030101010101" pitchFamily="2" charset="-122"/>
                <a:cs typeface="Times New Roman" panose="02020603050405020304" pitchFamily="18" charset="0"/>
              </a:rPr>
              <a:t>22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aseline="-30000" dirty="0">
                <a:latin typeface="宋体" panose="02010600030101010101" pitchFamily="2" charset="-122"/>
                <a:cs typeface="Times New Roman" panose="02020603050405020304" pitchFamily="18" charset="0"/>
              </a:rPr>
              <a:t>23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/>
              <a:t>…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aseline="-30000" dirty="0">
                <a:latin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i="1" baseline="-30000" dirty="0">
                <a:latin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/>
              <a:t>…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ctr">
              <a:spcBef>
                <a:spcPct val="50000"/>
              </a:spcBef>
            </a:pP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baseline="-30000" dirty="0">
                <a:latin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={a</a:t>
            </a:r>
            <a:r>
              <a:rPr lang="en-US" altLang="zh-CN" baseline="-30000" dirty="0">
                <a:latin typeface="宋体" panose="02010600030101010101" pitchFamily="2" charset="-122"/>
                <a:cs typeface="Times New Roman" panose="02020603050405020304" pitchFamily="18" charset="0"/>
              </a:rPr>
              <a:t>31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aseline="-30000" dirty="0">
                <a:latin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aseline="-30000" dirty="0">
                <a:latin typeface="宋体" panose="02010600030101010101" pitchFamily="2" charset="-122"/>
                <a:cs typeface="Times New Roman" panose="02020603050405020304" pitchFamily="18" charset="0"/>
              </a:rPr>
              <a:t>33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/>
              <a:t>…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aseline="-30000" dirty="0">
                <a:latin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i="1" baseline="-30000" dirty="0">
                <a:latin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/>
              <a:t>…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ctr">
              <a:spcBef>
                <a:spcPct val="50000"/>
              </a:spcBef>
            </a:pPr>
            <a:r>
              <a:rPr lang="en-US" altLang="zh-CN" dirty="0"/>
              <a:t>…………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88AB34-E323-40C8-8558-F7A6AB62A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853" y="3429000"/>
            <a:ext cx="5607383" cy="301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7662"/>
      </p:ext>
    </p:extLst>
  </p:cSld>
  <p:clrMapOvr>
    <a:masterClrMapping/>
  </p:clrMapOvr>
  <p:transition spd="slow" advTm="0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F3E524-867C-4ABB-896D-39FF744395DA}"/>
              </a:ext>
            </a:extLst>
          </p:cNvPr>
          <p:cNvSpPr/>
          <p:nvPr/>
        </p:nvSpPr>
        <p:spPr>
          <a:xfrm>
            <a:off x="1751013" y="1277354"/>
            <a:ext cx="8266878" cy="4547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为任意两个集合，</a:t>
            </a: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⑴ 若存在函数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，且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是单射的，则称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优势于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，或称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劣势于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，记作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≼·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，同时，我们也称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的基数小于或等于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的基数，记作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≼card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⑵ 若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≼·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之间不存在双射函数，则称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绝对优势于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，或称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绝对劣势于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，记作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≺·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，同样，我们也称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的基数小于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的基数，记作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≺card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293676871"/>
      </p:ext>
    </p:extLst>
  </p:cSld>
  <p:clrMapOvr>
    <a:masterClrMapping/>
  </p:clrMapOvr>
  <p:transition spd="slow" advTm="0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1604750-CC45-48D9-BE42-6B903AB7975F}"/>
              </a:ext>
            </a:extLst>
          </p:cNvPr>
          <p:cNvSpPr/>
          <p:nvPr/>
        </p:nvSpPr>
        <p:spPr>
          <a:xfrm>
            <a:off x="2245432" y="1877385"/>
            <a:ext cx="8220829" cy="2074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为两个集合，则以下三条中恰有一条成立。</a:t>
            </a:r>
          </a:p>
          <a:p>
            <a:pPr algn="just">
              <a:spcBef>
                <a:spcPct val="20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X≺card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 algn="just">
              <a:spcBef>
                <a:spcPct val="20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Y≺card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 algn="just">
              <a:spcBef>
                <a:spcPct val="20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 X = card 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97245182"/>
      </p:ext>
    </p:extLst>
  </p:cSld>
  <p:clrMapOvr>
    <a:masterClrMapping/>
  </p:clrMapOvr>
  <p:transition spd="slow" advTm="0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EF3CCE-E0B9-4B00-B23C-3E0AA56DCE12}"/>
              </a:ext>
            </a:extLst>
          </p:cNvPr>
          <p:cNvSpPr txBox="1">
            <a:spLocks noChangeArrowheads="1"/>
          </p:cNvSpPr>
          <p:nvPr/>
        </p:nvSpPr>
        <p:spPr>
          <a:xfrm>
            <a:off x="1912159" y="1110223"/>
            <a:ext cx="7848600" cy="1447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为任意两个集合，</a:t>
            </a:r>
          </a:p>
          <a:p>
            <a:pPr algn="just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≼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≼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  <a:p>
            <a:pPr algn="just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19B3C3B-8348-4149-AEFC-9192290B4EB7}"/>
              </a:ext>
            </a:extLst>
          </p:cNvPr>
          <p:cNvSpPr/>
          <p:nvPr/>
        </p:nvSpPr>
        <p:spPr>
          <a:xfrm>
            <a:off x="1912159" y="3528694"/>
            <a:ext cx="5416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1]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）有相同的基数。</a:t>
            </a: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2359FBE5-8977-464C-A2DB-1DEEC6F99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444" y="4352605"/>
            <a:ext cx="70866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 →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1]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1] →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</a:p>
        </p:txBody>
      </p:sp>
      <p:graphicFrame>
        <p:nvGraphicFramePr>
          <p:cNvPr id="7" name="Object 12">
            <a:extLst>
              <a:ext uri="{FF2B5EF4-FFF2-40B4-BE49-F238E27FC236}">
                <a16:creationId xmlns:a16="http://schemas.microsoft.com/office/drawing/2014/main" id="{952A8CB3-AB61-445A-9ADB-D91124E108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13235" y="4752678"/>
          <a:ext cx="74295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80835" imgH="393529" progId="Equation.3">
                  <p:embed/>
                </p:oleObj>
              </mc:Choice>
              <mc:Fallback>
                <p:oleObj r:id="rId4" imgW="380835" imgH="393529" progId="Equation.3">
                  <p:embed/>
                  <p:pic>
                    <p:nvPicPr>
                      <p:cNvPr id="7" name="Object 12">
                        <a:extLst>
                          <a:ext uri="{FF2B5EF4-FFF2-40B4-BE49-F238E27FC236}">
                            <a16:creationId xmlns:a16="http://schemas.microsoft.com/office/drawing/2014/main" id="{952A8CB3-AB61-445A-9ADB-D91124E108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3235" y="4752678"/>
                        <a:ext cx="74295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571332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F37DD17-0352-4969-8C34-F8B65F0C9F2E}"/>
              </a:ext>
            </a:extLst>
          </p:cNvPr>
          <p:cNvSpPr/>
          <p:nvPr/>
        </p:nvSpPr>
        <p:spPr>
          <a:xfrm>
            <a:off x="2582874" y="1731298"/>
            <a:ext cx="53944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是有限集合，则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 X≺</a:t>
            </a:r>
            <a:r>
              <a:rPr lang="he-IL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א</a:t>
            </a:r>
            <a:r>
              <a:rPr lang="ar-SA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≺</a:t>
            </a:r>
            <a:r>
              <a:rPr lang="ar-SA" altLang="zh-CN" sz="28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</a:t>
            </a:r>
            <a:r>
              <a:rPr lang="he-IL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א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6E7833F-D089-4F7F-B7D2-DEA6915A6E7E}"/>
              </a:ext>
            </a:extLst>
          </p:cNvPr>
          <p:cNvSpPr/>
          <p:nvPr/>
        </p:nvSpPr>
        <p:spPr>
          <a:xfrm>
            <a:off x="2582874" y="2724408"/>
            <a:ext cx="4899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设</a:t>
            </a:r>
            <a:r>
              <a:rPr kumimoji="1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X</a:t>
            </a: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是无限集合，则</a:t>
            </a:r>
            <a:r>
              <a:rPr kumimoji="1" lang="ar-SA" altLang="zh-CN" sz="2800" kern="0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0</a:t>
            </a:r>
            <a:r>
              <a:rPr kumimoji="1" lang="he-IL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א</a:t>
            </a:r>
            <a:r>
              <a:rPr kumimoji="1" lang="ar-SA" altLang="zh-CN" sz="2800" kern="0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kumimoji="1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≼card X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9C5307-5E10-4E58-B4A4-B8CD67A01649}"/>
              </a:ext>
            </a:extLst>
          </p:cNvPr>
          <p:cNvSpPr/>
          <p:nvPr/>
        </p:nvSpPr>
        <p:spPr>
          <a:xfrm>
            <a:off x="2669839" y="3915332"/>
            <a:ext cx="585609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是集合，其中，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X≺card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253716"/>
      </p:ext>
    </p:extLst>
  </p:cSld>
  <p:clrMapOvr>
    <a:masterClrMapping/>
  </p:clrMapOvr>
  <p:transition spd="slow" advTm="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>
                <a:latin typeface="Lucida Handwriting" panose="03010101010101010101" pitchFamily="66" charset="0"/>
              </a:rPr>
              <a:t>Relation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内容占位符 112642">
            <a:extLst>
              <a:ext uri="{FF2B5EF4-FFF2-40B4-BE49-F238E27FC236}">
                <a16:creationId xmlns:a16="http://schemas.microsoft.com/office/drawing/2014/main" id="{657B8CD3-32C8-43FF-B131-9D2F85B42F05}"/>
              </a:ext>
            </a:extLst>
          </p:cNvPr>
          <p:cNvSpPr txBox="1">
            <a:spLocks/>
          </p:cNvSpPr>
          <p:nvPr/>
        </p:nvSpPr>
        <p:spPr>
          <a:xfrm>
            <a:off x="1331564" y="861648"/>
            <a:ext cx="10790528" cy="4525963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</a:rPr>
              <a:t>设&lt;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</a:rPr>
              <a:t>A,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≼&gt;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为偏序集, 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BA, </a:t>
            </a:r>
            <a:r>
              <a:rPr lang="en-US" altLang="x-none">
                <a:solidFill>
                  <a:srgbClr val="3333FF"/>
                </a:solidFill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yA</a:t>
            </a:r>
            <a:endParaRPr lang="en-US" altLang="x-none">
              <a:solidFill>
                <a:srgbClr val="3333FF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CC0000"/>
                </a:solidFill>
                <a:latin typeface="Microsoft YaHei" panose="020B0503020204020204" charset="-122"/>
                <a:ea typeface="Microsoft YaHei" panose="020B0503020204020204" charset="-122"/>
              </a:rPr>
              <a:t>上界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</a:rPr>
              <a:t>(upper bound):  y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</a:rPr>
              <a:t>是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</a:rPr>
              <a:t>B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</a:rPr>
              <a:t>的上界 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x( xB  x≼y )</a:t>
            </a:r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CC0000"/>
                </a:solidFill>
                <a:latin typeface="Microsoft YaHei" panose="020B0503020204020204" charset="-122"/>
                <a:ea typeface="Microsoft YaHei" panose="020B0503020204020204" charset="-122"/>
              </a:rPr>
              <a:t>下界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</a:rPr>
              <a:t>(lower bound):  y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</a:rPr>
              <a:t>是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</a:rPr>
              <a:t>B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</a:rPr>
              <a:t>的下界 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x( xB  y≼x )</a:t>
            </a:r>
          </a:p>
          <a:p>
            <a:pPr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CC0000"/>
                </a:solidFill>
                <a:latin typeface="Microsoft YaHei" panose="020B0503020204020204" charset="-122"/>
                <a:ea typeface="Microsoft YaHei" panose="020B0503020204020204" charset="-122"/>
              </a:rPr>
              <a:t>最小上界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</a:rPr>
              <a:t>(least upper bound, lub): 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</a:rPr>
              <a:t>   </a:t>
            </a:r>
          </a:p>
          <a:p>
            <a:pPr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</a:rPr>
              <a:t>	设 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C = { y | y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是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B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的上界 }, 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C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的最小元称为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B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的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</a:rPr>
              <a:t>最小上界, 或上确界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</a:rPr>
              <a:t>. </a:t>
            </a:r>
          </a:p>
          <a:p>
            <a:pPr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CC0000"/>
                </a:solidFill>
                <a:latin typeface="Microsoft YaHei" panose="020B0503020204020204" charset="-122"/>
                <a:ea typeface="Microsoft YaHei" panose="020B0503020204020204" charset="-122"/>
              </a:rPr>
              <a:t>最大下界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</a:rPr>
              <a:t>(greatest lower bound, glb): </a:t>
            </a:r>
          </a:p>
          <a:p>
            <a:pPr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</a:rPr>
              <a:t>   设 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C = { y | y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是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B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的下界 }, 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C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的最大元称为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B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的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</a:rPr>
              <a:t>最大下界, 或下确界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</a:rPr>
              <a:t>.</a:t>
            </a:r>
            <a:endParaRPr lang="zh-CN" altLang="en-US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798284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>
                <a:latin typeface="Lucida Handwriting" panose="03010101010101010101" pitchFamily="66" charset="0"/>
              </a:rPr>
              <a:t>Relation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769D8D1-80EB-44BD-ADFD-33AE0ED1F209}"/>
              </a:ext>
            </a:extLst>
          </p:cNvPr>
          <p:cNvSpPr/>
          <p:nvPr/>
        </p:nvSpPr>
        <p:spPr>
          <a:xfrm>
            <a:off x="1571625" y="1063772"/>
            <a:ext cx="8334333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全序关系  线性序  链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(total order, linear order , chain)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B511C6D-1CAA-43C6-990C-3066E1876822}"/>
              </a:ext>
            </a:extLst>
          </p:cNvPr>
          <p:cNvSpPr/>
          <p:nvPr/>
        </p:nvSpPr>
        <p:spPr>
          <a:xfrm>
            <a:off x="1423841" y="1610971"/>
            <a:ext cx="9834185" cy="2623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(A,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是一偏序集。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上的全序关系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 ≼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满足全可比较性：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  　    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aA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)(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bA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)(a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 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b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b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 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a) 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　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　这时，我们简称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是全序或线性序；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(A,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是一全序集。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57C235-8671-4E71-9B9B-4FDF1C02258B}"/>
              </a:ext>
            </a:extLst>
          </p:cNvPr>
          <p:cNvSpPr/>
          <p:nvPr/>
        </p:nvSpPr>
        <p:spPr>
          <a:xfrm>
            <a:off x="1647038" y="4826603"/>
            <a:ext cx="9157981" cy="1319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" indent="-344805">
              <a:lnSpc>
                <a:spcPct val="15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一个</a:t>
            </a:r>
            <a:r>
              <a:rPr lang="zh-CN" altLang="en-US" sz="2800" dirty="0">
                <a:solidFill>
                  <a:srgbClr val="3333FF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链</a:t>
            </a: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的一个子集，它的任意两个元素都可比。</a:t>
            </a:r>
          </a:p>
          <a:p>
            <a:pPr marL="1905" indent="-344805">
              <a:lnSpc>
                <a:spcPct val="15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一个</a:t>
            </a:r>
            <a:r>
              <a:rPr lang="zh-CN" altLang="en-US" sz="2800" dirty="0">
                <a:solidFill>
                  <a:srgbClr val="3333FF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反链</a:t>
            </a: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的一个子集，它的任意两个元素都不可比。</a:t>
            </a:r>
          </a:p>
        </p:txBody>
      </p:sp>
    </p:spTree>
    <p:extLst>
      <p:ext uri="{BB962C8B-B14F-4D97-AF65-F5344CB8AC3E}">
        <p14:creationId xmlns:p14="http://schemas.microsoft.com/office/powerpoint/2010/main" val="2064742962"/>
      </p:ext>
    </p:extLst>
  </p:cSld>
  <p:clrMapOvr>
    <a:masterClrMapping/>
  </p:clrMapOvr>
  <p:transition spd="slow" advTm="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CA5D73-6184-4C2C-945E-81EA0116898C}"/>
              </a:ext>
            </a:extLst>
          </p:cNvPr>
          <p:cNvSpPr/>
          <p:nvPr/>
        </p:nvSpPr>
        <p:spPr>
          <a:xfrm>
            <a:off x="3911748" y="3013501"/>
            <a:ext cx="43685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noProof="1">
                <a:solidFill>
                  <a:srgbClr val="CC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2" charset="-122"/>
              </a:rPr>
              <a:t>函数  </a:t>
            </a:r>
            <a:r>
              <a:rPr lang="en-US" altLang="x-none" sz="48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Function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196064956"/>
      </p:ext>
    </p:extLst>
  </p:cSld>
  <p:clrMapOvr>
    <a:masterClrMapping/>
  </p:clrMapOvr>
  <p:transition spd="slow" advTm="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0F4929-8E14-4666-8022-82F3D6D923E9}"/>
              </a:ext>
            </a:extLst>
          </p:cNvPr>
          <p:cNvSpPr txBox="1"/>
          <p:nvPr/>
        </p:nvSpPr>
        <p:spPr>
          <a:xfrm>
            <a:off x="1822223" y="1343003"/>
            <a:ext cx="87953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是从集合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的一个关系，如果对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每一个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x∈X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，有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唯一的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y∈Y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，使得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属于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，则称关系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为从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，记为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X→Y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。当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X=X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 X</a:t>
            </a:r>
            <a:r>
              <a:rPr kumimoji="1"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 …  </a:t>
            </a:r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1" lang="en-US" altLang="zh-CN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时，称 </a:t>
            </a:r>
            <a:r>
              <a:rPr kumimoji="1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为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元函数。函数也称为</a:t>
            </a:r>
            <a:r>
              <a:rPr kumimoji="1"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映射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或</a:t>
            </a:r>
            <a:r>
              <a:rPr kumimoji="1"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变换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。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76A3FF-6D6F-400C-A309-683E0A4D66CC}"/>
              </a:ext>
            </a:extLst>
          </p:cNvPr>
          <p:cNvSpPr txBox="1"/>
          <p:nvPr/>
        </p:nvSpPr>
        <p:spPr>
          <a:xfrm>
            <a:off x="1751013" y="748208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函数的基本概念</a:t>
            </a:r>
          </a:p>
        </p:txBody>
      </p:sp>
    </p:spTree>
    <p:extLst>
      <p:ext uri="{BB962C8B-B14F-4D97-AF65-F5344CB8AC3E}">
        <p14:creationId xmlns:p14="http://schemas.microsoft.com/office/powerpoint/2010/main" val="1716673022"/>
      </p:ext>
    </p:extLst>
  </p:cSld>
  <p:clrMapOvr>
    <a:masterClrMapping/>
  </p:clrMapOvr>
  <p:transition spd="slow" advTm="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Function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D02166-CF78-472C-BB1D-BEBDF82546D5}"/>
              </a:ext>
            </a:extLst>
          </p:cNvPr>
          <p:cNvSpPr/>
          <p:nvPr/>
        </p:nvSpPr>
        <p:spPr>
          <a:xfrm>
            <a:off x="1571625" y="3347661"/>
            <a:ext cx="875752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XY(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)(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)(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)((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(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z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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y=z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F7286BF-AA8B-4643-9759-11A48BADFB52}"/>
              </a:ext>
            </a:extLst>
          </p:cNvPr>
          <p:cNvSpPr/>
          <p:nvPr/>
        </p:nvSpPr>
        <p:spPr>
          <a:xfrm>
            <a:off x="1236771" y="4350218"/>
            <a:ext cx="94947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+mn-ea"/>
              </a:rPr>
              <a:t>函数概念主要是限制了关系概念中的一对多；但允许多对一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FB3E7B-928C-43F5-8D4B-93A10BF6FE99}"/>
              </a:ext>
            </a:extLst>
          </p:cNvPr>
          <p:cNvSpPr txBox="1"/>
          <p:nvPr/>
        </p:nvSpPr>
        <p:spPr>
          <a:xfrm>
            <a:off x="1677497" y="2272410"/>
            <a:ext cx="308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= X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999459"/>
      </p:ext>
    </p:extLst>
  </p:cSld>
  <p:clrMapOvr>
    <a:masterClrMapping/>
  </p:clrMapOvr>
  <p:transition spd="slow" advTm="0">
    <p:wipe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1660</TotalTime>
  <Words>3141</Words>
  <Application>Microsoft Office PowerPoint</Application>
  <PresentationFormat>宽屏</PresentationFormat>
  <Paragraphs>336</Paragraphs>
  <Slides>46</Slides>
  <Notes>46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1" baseType="lpstr">
      <vt:lpstr>Microsoft YaHei Light</vt:lpstr>
      <vt:lpstr>等线</vt:lpstr>
      <vt:lpstr>等线 Light</vt:lpstr>
      <vt:lpstr>KaiTi</vt:lpstr>
      <vt:lpstr>宋体</vt:lpstr>
      <vt:lpstr>Microsoft YaHei</vt:lpstr>
      <vt:lpstr>Arial</vt:lpstr>
      <vt:lpstr>Arial Black</vt:lpstr>
      <vt:lpstr>Cambria Math</vt:lpstr>
      <vt:lpstr>Lucida Handwriting</vt:lpstr>
      <vt:lpstr>Segoe UI Semibold</vt:lpstr>
      <vt:lpstr>Times New Roman</vt:lpstr>
      <vt:lpstr>Wingdings</vt:lpstr>
      <vt:lpstr>Office 主题​​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wyq</dc:creator>
  <cp:lastModifiedBy>wyq</cp:lastModifiedBy>
  <cp:revision>31</cp:revision>
  <dcterms:created xsi:type="dcterms:W3CDTF">2021-11-05T13:12:46Z</dcterms:created>
  <dcterms:modified xsi:type="dcterms:W3CDTF">2022-11-09T18:02:46Z</dcterms:modified>
</cp:coreProperties>
</file>